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D0"/>
    <a:srgbClr val="00B7AE"/>
    <a:srgbClr val="FFBE30"/>
    <a:srgbClr val="00AEC8"/>
    <a:srgbClr val="F8F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7" autoAdjust="0"/>
    <p:restoredTop sz="94660"/>
  </p:normalViewPr>
  <p:slideViewPr>
    <p:cSldViewPr snapToGrid="0" snapToObjects="1">
      <p:cViewPr>
        <p:scale>
          <a:sx n="55" d="100"/>
          <a:sy n="55" d="100"/>
        </p:scale>
        <p:origin x="2172" y="1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056AA4E4-E83D-710F-C23C-668C08AF68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27C054A7-9D83-8450-569D-7BF30A07A964}"/>
              </a:ext>
            </a:extLst>
          </p:cNvPr>
          <p:cNvGrpSpPr/>
          <p:nvPr/>
        </p:nvGrpSpPr>
        <p:grpSpPr>
          <a:xfrm>
            <a:off x="1289379" y="4757331"/>
            <a:ext cx="9613239" cy="808969"/>
            <a:chOff x="1289379" y="4757331"/>
            <a:chExt cx="9613239" cy="808969"/>
          </a:xfrm>
        </p:grpSpPr>
        <p:sp>
          <p:nvSpPr>
            <p:cNvPr id="10" name="Rectangle 9"/>
            <p:cNvSpPr/>
            <p:nvPr/>
          </p:nvSpPr>
          <p:spPr>
            <a:xfrm rot="5400000">
              <a:off x="5742296" y="405977"/>
              <a:ext cx="707406" cy="9613239"/>
            </a:xfrm>
            <a:prstGeom prst="rect">
              <a:avLst/>
            </a:prstGeom>
            <a:solidFill>
              <a:srgbClr val="00AEC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00A3D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5768107" y="1268856"/>
              <a:ext cx="210669" cy="7187619"/>
            </a:xfrm>
            <a:prstGeom prst="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71235" y="5138690"/>
              <a:ext cx="6309360" cy="393954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l">
                <a:spcAft>
                  <a:spcPts val="700"/>
                </a:spcAft>
                <a:defRPr sz="2200" b="1">
                  <a:solidFill>
                    <a:srgbClr val="0097DA"/>
                  </a:solidFill>
                  <a:latin typeface="Arial"/>
                </a:defRPr>
              </a:pPr>
              <a:r>
                <a:rPr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مسابقة</a:t>
              </a:r>
              <a:r>
                <a:rPr dirty="0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قرآنية</a:t>
              </a:r>
              <a:r>
                <a:rPr dirty="0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إعلامية</a:t>
              </a:r>
              <a:r>
                <a:rPr dirty="0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تفاعلية</a:t>
              </a:r>
              <a:endParaRPr dirty="0">
                <a:solidFill>
                  <a:srgbClr val="F8FAF9"/>
                </a:solidFill>
                <a:latin typeface="Kufam SemiBold" pitchFamily="2" charset="-78"/>
                <a:cs typeface="Kufam SemiBold" pitchFamily="2" charset="-78"/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182880" y="6784848"/>
            <a:ext cx="100584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2880" y="6503272"/>
            <a:ext cx="1486122" cy="24006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3777E"/>
                </a:solidFill>
                <a:latin typeface="Arial"/>
              </a:defRPr>
            </a:pPr>
            <a:r>
              <a:rPr lang="fr-FR" b="1" dirty="0">
                <a:solidFill>
                  <a:srgbClr val="00AEC8"/>
                </a:solidFill>
              </a:rPr>
              <a:t>10 </a:t>
            </a:r>
            <a:r>
              <a:rPr lang="ar-MA" b="1" dirty="0">
                <a:solidFill>
                  <a:srgbClr val="00AEC8"/>
                </a:solidFill>
              </a:rPr>
              <a:t>أكتوبر</a:t>
            </a:r>
            <a:r>
              <a:rPr lang="fr-FR" b="1" dirty="0">
                <a:solidFill>
                  <a:srgbClr val="00AEC8"/>
                </a:solidFill>
              </a:rPr>
              <a:t> 2026</a:t>
            </a:r>
            <a:endParaRPr b="1" dirty="0">
              <a:solidFill>
                <a:srgbClr val="00AEC8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EE46810-BFF6-9A15-3104-2823B6FF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960" y="806189"/>
            <a:ext cx="4751842" cy="3358903"/>
          </a:xfrm>
          <a:prstGeom prst="rect">
            <a:avLst/>
          </a:prstGeom>
        </p:spPr>
      </p:pic>
      <p:pic>
        <p:nvPicPr>
          <p:cNvPr id="30" name="Graphique 29">
            <a:extLst>
              <a:ext uri="{FF2B5EF4-FFF2-40B4-BE49-F238E27FC236}">
                <a16:creationId xmlns:a16="http://schemas.microsoft.com/office/drawing/2014/main" id="{DE0B8A97-EA5C-E7DA-1965-F0D4D2603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69980" y="186972"/>
            <a:ext cx="685800" cy="590550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914903C7-D766-4477-877D-43F5B7233626}"/>
              </a:ext>
            </a:extLst>
          </p:cNvPr>
          <p:cNvGrpSpPr/>
          <p:nvPr/>
        </p:nvGrpSpPr>
        <p:grpSpPr>
          <a:xfrm>
            <a:off x="3202" y="396975"/>
            <a:ext cx="2264595" cy="818428"/>
            <a:chOff x="3202" y="925436"/>
            <a:chExt cx="2264595" cy="818428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08264375-DF4D-D2D8-3F5B-D6B7A24A4933}"/>
                </a:ext>
              </a:extLst>
            </p:cNvPr>
            <p:cNvGrpSpPr/>
            <p:nvPr/>
          </p:nvGrpSpPr>
          <p:grpSpPr>
            <a:xfrm>
              <a:off x="3202" y="925436"/>
              <a:ext cx="2215898" cy="818428"/>
              <a:chOff x="3202" y="202508"/>
              <a:chExt cx="2215898" cy="818428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DFF2401-5C76-0D7C-AB9A-37C3BDB951CD}"/>
                  </a:ext>
                </a:extLst>
              </p:cNvPr>
              <p:cNvSpPr/>
              <p:nvPr/>
            </p:nvSpPr>
            <p:spPr>
              <a:xfrm rot="5400000">
                <a:off x="887147" y="-311017"/>
                <a:ext cx="818428" cy="1845478"/>
              </a:xfrm>
              <a:prstGeom prst="rect">
                <a:avLst/>
              </a:prstGeom>
              <a:solidFill>
                <a:srgbClr val="00AEC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>
                  <a:solidFill>
                    <a:srgbClr val="00AEC8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DE38B83-C412-3AD8-A61E-FE6E961F452D}"/>
                  </a:ext>
                </a:extLst>
              </p:cNvPr>
              <p:cNvSpPr/>
              <p:nvPr/>
            </p:nvSpPr>
            <p:spPr>
              <a:xfrm rot="5400000">
                <a:off x="-220802" y="426512"/>
                <a:ext cx="818428" cy="370420"/>
              </a:xfrm>
              <a:prstGeom prst="rect">
                <a:avLst/>
              </a:prstGeom>
              <a:solidFill>
                <a:srgbClr val="FFBE3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>
                  <a:solidFill>
                    <a:srgbClr val="00AEC8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24922" y="1110112"/>
              <a:ext cx="1942875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300" b="1">
                  <a:solidFill>
                    <a:srgbClr val="00B7AE"/>
                  </a:solidFill>
                  <a:latin typeface="Arial"/>
                </a:defRPr>
              </a:pPr>
              <a:r>
                <a:rPr sz="2000"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عرض</a:t>
              </a:r>
              <a:r>
                <a:rPr sz="2000" dirty="0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sz="2000" dirty="0" err="1">
                  <a:solidFill>
                    <a:srgbClr val="F8FAF9"/>
                  </a:solidFill>
                  <a:latin typeface="Kufam SemiBold" pitchFamily="2" charset="-78"/>
                  <a:cs typeface="Kufam SemiBold" pitchFamily="2" charset="-78"/>
                </a:rPr>
                <a:t>تعريفي</a:t>
              </a:r>
              <a:endParaRPr sz="2000" dirty="0">
                <a:solidFill>
                  <a:srgbClr val="F8FAF9"/>
                </a:solidFill>
                <a:latin typeface="Kufam SemiBold" pitchFamily="2" charset="-78"/>
                <a:cs typeface="Kufam SemiBold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6DF4F6C1-9EAB-E3FC-A28B-0CA7B2E2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فكرة</a:t>
            </a:r>
            <a:r>
              <a:rPr dirty="0"/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البرنامج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BBDB43E-B4B6-2091-F536-42B8D457E040}"/>
              </a:ext>
            </a:extLst>
          </p:cNvPr>
          <p:cNvGrpSpPr/>
          <p:nvPr/>
        </p:nvGrpSpPr>
        <p:grpSpPr>
          <a:xfrm>
            <a:off x="914400" y="1645920"/>
            <a:ext cx="10435346" cy="3483864"/>
            <a:chOff x="914400" y="1645920"/>
            <a:chExt cx="10435346" cy="3483864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1645920"/>
              <a:ext cx="10287000" cy="338328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 flipH="1">
              <a:off x="11089142" y="2574036"/>
              <a:ext cx="260604" cy="1581912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26951" y="2358897"/>
              <a:ext cx="9281160" cy="547842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sz="3200" dirty="0" err="1">
                  <a:latin typeface="Kufam SemiBold" pitchFamily="2" charset="-78"/>
                  <a:cs typeface="Kufam SemiBold" pitchFamily="2" charset="-78"/>
                </a:rPr>
                <a:t>مسابقة</a:t>
              </a:r>
              <a:r>
                <a:rPr sz="3200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sz="3200" dirty="0" err="1">
                  <a:latin typeface="Kufam SemiBold" pitchFamily="2" charset="-78"/>
                  <a:cs typeface="Kufam SemiBold" pitchFamily="2" charset="-78"/>
                </a:rPr>
                <a:t>قرآنية</a:t>
              </a:r>
              <a:r>
                <a:rPr sz="3200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sz="3200" dirty="0" err="1">
                  <a:latin typeface="Kufam SemiBold" pitchFamily="2" charset="-78"/>
                  <a:cs typeface="Kufam SemiBold" pitchFamily="2" charset="-78"/>
                </a:rPr>
                <a:t>إعلامية</a:t>
              </a:r>
              <a:r>
                <a:rPr sz="3200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sz="3200" dirty="0" err="1">
                  <a:latin typeface="Kufam SemiBold" pitchFamily="2" charset="-78"/>
                  <a:cs typeface="Kufam SemiBold" pitchFamily="2" charset="-78"/>
                </a:rPr>
                <a:t>تفاعلية</a:t>
              </a:r>
              <a:endParaRPr sz="3200"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43000" y="3110026"/>
              <a:ext cx="9784080" cy="1040285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2400" b="0">
                  <a:solidFill>
                    <a:srgbClr val="23373F"/>
                  </a:solidFill>
                  <a:latin typeface="Arial"/>
                </a:defRPr>
              </a:pP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تستهدف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اليافعين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واليافعات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،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وتتعامل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مع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تلاوةً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وفهماً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وتنزيلاً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،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وفق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منهجية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إبداعية</a:t>
              </a:r>
              <a:r>
                <a:rPr sz="32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32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تحليلية</a:t>
              </a:r>
              <a:r>
                <a:rPr sz="28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1785921" y="4928616"/>
              <a:ext cx="201168" cy="20116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/>
            <p:cNvSpPr/>
            <p:nvPr/>
          </p:nvSpPr>
          <p:spPr>
            <a:xfrm>
              <a:off x="2180637" y="4928616"/>
              <a:ext cx="201168" cy="20116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Oval 22"/>
            <p:cNvSpPr/>
            <p:nvPr/>
          </p:nvSpPr>
          <p:spPr>
            <a:xfrm>
              <a:off x="2538245" y="4919302"/>
              <a:ext cx="201168" cy="201168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7CBEADE5-CC08-8C51-C07B-962764D20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A7ED3D0D-C16A-7257-B67D-F9389A32C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1A34658E-58CC-B178-B54B-D6CD1E5B54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281D748E-DDEC-FF74-90AE-142A48938666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6F14F53-C3A4-9349-32E3-EB2A79C64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78B7D673-3E29-A11A-3712-90E0049B0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760244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أهداف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البرنامج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B820C1E-48EC-AA05-C522-42397FBF5EFB}"/>
              </a:ext>
            </a:extLst>
          </p:cNvPr>
          <p:cNvGrpSpPr/>
          <p:nvPr/>
        </p:nvGrpSpPr>
        <p:grpSpPr>
          <a:xfrm>
            <a:off x="822960" y="1600200"/>
            <a:ext cx="10287000" cy="987552"/>
            <a:chOff x="822960" y="1600200"/>
            <a:chExt cx="10287000" cy="987552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1600200"/>
              <a:ext cx="10195560" cy="9875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0149840" y="1783080"/>
              <a:ext cx="566928" cy="566928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168128" y="1875812"/>
              <a:ext cx="530352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2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/>
                <a:t>01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4440" y="1910938"/>
              <a:ext cx="8641080" cy="347788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9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تعزيز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صلة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اليافعين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بالقرآن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الكريم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  <p:sp>
          <p:nvSpPr>
            <p:cNvPr id="26" name="Oval 16">
              <a:extLst>
                <a:ext uri="{FF2B5EF4-FFF2-40B4-BE49-F238E27FC236}">
                  <a16:creationId xmlns:a16="http://schemas.microsoft.com/office/drawing/2014/main" id="{F9666D12-2114-A193-E738-622DA8D30B05}"/>
                </a:ext>
              </a:extLst>
            </p:cNvPr>
            <p:cNvSpPr/>
            <p:nvPr/>
          </p:nvSpPr>
          <p:spPr>
            <a:xfrm>
              <a:off x="822960" y="1988502"/>
              <a:ext cx="201168" cy="20116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C28FE0E-2DE6-C8B0-8957-80C67E0456B8}"/>
              </a:ext>
            </a:extLst>
          </p:cNvPr>
          <p:cNvGrpSpPr/>
          <p:nvPr/>
        </p:nvGrpSpPr>
        <p:grpSpPr>
          <a:xfrm>
            <a:off x="822960" y="2953512"/>
            <a:ext cx="10287000" cy="987552"/>
            <a:chOff x="822960" y="2953512"/>
            <a:chExt cx="10287000" cy="987552"/>
          </a:xfrm>
        </p:grpSpPr>
        <p:sp>
          <p:nvSpPr>
            <p:cNvPr id="14" name="Rounded Rectangle 13"/>
            <p:cNvSpPr/>
            <p:nvPr/>
          </p:nvSpPr>
          <p:spPr>
            <a:xfrm>
              <a:off x="914400" y="2953512"/>
              <a:ext cx="10195560" cy="9875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0149840" y="3136392"/>
              <a:ext cx="566928" cy="566928"/>
            </a:xfrm>
            <a:prstGeom prst="roundRect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168128" y="3229124"/>
              <a:ext cx="530352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2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/>
                <a:t>02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34440" y="3256556"/>
              <a:ext cx="864108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900" b="0">
                  <a:solidFill>
                    <a:srgbClr val="23373F"/>
                  </a:solidFill>
                  <a:latin typeface="Arial"/>
                </a:defRPr>
              </a:pP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كسر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الحاجز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النفسي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تعاملهم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المباشر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مع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النصوص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القرآنية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  <p:sp>
          <p:nvSpPr>
            <p:cNvPr id="27" name="Oval 19">
              <a:extLst>
                <a:ext uri="{FF2B5EF4-FFF2-40B4-BE49-F238E27FC236}">
                  <a16:creationId xmlns:a16="http://schemas.microsoft.com/office/drawing/2014/main" id="{51C8278C-E136-DB07-171D-AAE8AD9195B8}"/>
                </a:ext>
              </a:extLst>
            </p:cNvPr>
            <p:cNvSpPr/>
            <p:nvPr/>
          </p:nvSpPr>
          <p:spPr>
            <a:xfrm>
              <a:off x="822960" y="3337559"/>
              <a:ext cx="201168" cy="20116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91A88291-564E-827D-04A7-1D57B2E63D4B}"/>
              </a:ext>
            </a:extLst>
          </p:cNvPr>
          <p:cNvGrpSpPr/>
          <p:nvPr/>
        </p:nvGrpSpPr>
        <p:grpSpPr>
          <a:xfrm>
            <a:off x="807492" y="4306824"/>
            <a:ext cx="10302468" cy="987552"/>
            <a:chOff x="807492" y="4306824"/>
            <a:chExt cx="10302468" cy="987552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70086D80-3733-3291-F419-7FB6A619C967}"/>
                </a:ext>
              </a:extLst>
            </p:cNvPr>
            <p:cNvGrpSpPr/>
            <p:nvPr/>
          </p:nvGrpSpPr>
          <p:grpSpPr>
            <a:xfrm>
              <a:off x="914400" y="4306824"/>
              <a:ext cx="10195560" cy="987552"/>
              <a:chOff x="914400" y="4306824"/>
              <a:chExt cx="10195560" cy="987552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914400" y="4306824"/>
                <a:ext cx="10195560" cy="987552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rgbClr val="DDEAE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0149840" y="4489704"/>
                <a:ext cx="566928" cy="566928"/>
              </a:xfrm>
              <a:prstGeom prst="roundRect">
                <a:avLst/>
              </a:prstGeom>
              <a:solidFill>
                <a:srgbClr val="FFBE3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168128" y="4582436"/>
                <a:ext cx="530352" cy="363176"/>
              </a:xfrm>
              <a:prstGeom prst="rect">
                <a:avLst/>
              </a:prstGeom>
              <a:noFill/>
            </p:spPr>
            <p:txBody>
              <a:bodyPr wrap="square" lIns="73152" tIns="27432" rIns="73152" bIns="27432" anchor="ctr">
                <a:spAutoFit/>
              </a:bodyPr>
              <a:lstStyle/>
              <a:p>
                <a:pPr algn="ctr">
                  <a:spcAft>
                    <a:spcPts val="700"/>
                  </a:spcAft>
                  <a:defRPr sz="12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2000" dirty="0"/>
                  <a:t>03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34440" y="4455979"/>
                <a:ext cx="8641080" cy="670953"/>
              </a:xfrm>
              <a:prstGeom prst="rect">
                <a:avLst/>
              </a:prstGeom>
              <a:noFill/>
            </p:spPr>
            <p:txBody>
              <a:bodyPr wrap="square" lIns="73152" tIns="27432" rIns="73152" bIns="27432" anchor="ctr">
                <a:spAutoFit/>
              </a:bodyPr>
              <a:lstStyle/>
              <a:p>
                <a:pPr algn="r" rtl="1">
                  <a:spcAft>
                    <a:spcPts val="700"/>
                  </a:spcAft>
                  <a:defRPr sz="1900" b="0">
                    <a:solidFill>
                      <a:srgbClr val="23373F"/>
                    </a:solidFill>
                    <a:latin typeface="Arial"/>
                  </a:defRPr>
                </a:pP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تنمية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قدراتهم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على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استيعاب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معانيه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واستحضارها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في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معالجة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القضايا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الحياتية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للفرد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 </a:t>
                </a:r>
                <a:r>
                  <a:rPr sz="2000" dirty="0" err="1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والمجتمع</a:t>
                </a:r>
                <a:r>
                  <a:rPr sz="2000" dirty="0">
                    <a:latin typeface="Al-Jazeera-Arabic-Regular" panose="01000500000000020006" pitchFamily="2" charset="-78"/>
                    <a:cs typeface="Al-Jazeera-Arabic-Regular" panose="01000500000000020006" pitchFamily="2" charset="-78"/>
                  </a:rPr>
                  <a:t>.</a:t>
                </a:r>
              </a:p>
            </p:txBody>
          </p:sp>
        </p:grpSp>
        <p:sp>
          <p:nvSpPr>
            <p:cNvPr id="28" name="Oval 22">
              <a:extLst>
                <a:ext uri="{FF2B5EF4-FFF2-40B4-BE49-F238E27FC236}">
                  <a16:creationId xmlns:a16="http://schemas.microsoft.com/office/drawing/2014/main" id="{44344921-A1B4-5D6B-132F-8C166208CC1A}"/>
                </a:ext>
              </a:extLst>
            </p:cNvPr>
            <p:cNvSpPr/>
            <p:nvPr/>
          </p:nvSpPr>
          <p:spPr>
            <a:xfrm>
              <a:off x="807492" y="4719447"/>
              <a:ext cx="201168" cy="201168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47F301C3-9736-81EA-C802-5A6137A001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4D32F9E7-941B-A093-91E9-4EC41D940C94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CBCD719-63E4-639B-D51F-229772372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31" name="Graphique 30">
            <a:extLst>
              <a:ext uri="{FF2B5EF4-FFF2-40B4-BE49-F238E27FC236}">
                <a16:creationId xmlns:a16="http://schemas.microsoft.com/office/drawing/2014/main" id="{BACA62D1-2E04-F958-4C5C-4BA147AC06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تميّز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البرنامج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303008E8-E825-4CBE-C19B-C3672075369A}"/>
              </a:ext>
            </a:extLst>
          </p:cNvPr>
          <p:cNvGrpSpPr/>
          <p:nvPr/>
        </p:nvGrpSpPr>
        <p:grpSpPr>
          <a:xfrm>
            <a:off x="8383469" y="2323110"/>
            <a:ext cx="3107371" cy="2934689"/>
            <a:chOff x="914400" y="2323110"/>
            <a:chExt cx="3107371" cy="2934689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2323110"/>
              <a:ext cx="3012947" cy="293468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849603" y="3431840"/>
              <a:ext cx="172168" cy="846862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1086568" y="2479627"/>
              <a:ext cx="589308" cy="58930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37877" y="2597152"/>
              <a:ext cx="88369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/>
                <a:t>01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56118" y="2485465"/>
              <a:ext cx="2152105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توسيع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المشاركة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10046" y="3249710"/>
              <a:ext cx="2582526" cy="128650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الانفتاح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الحَفَظَة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وغير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الحَفَظَة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،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وتوسيع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التنافس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الحفظ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الفهم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الموضوعي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والتنزيل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الواقع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المعيش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7D36173-B2A1-A7DA-CE1C-1CF85CBF46EB}"/>
              </a:ext>
            </a:extLst>
          </p:cNvPr>
          <p:cNvGrpSpPr/>
          <p:nvPr/>
        </p:nvGrpSpPr>
        <p:grpSpPr>
          <a:xfrm>
            <a:off x="4697729" y="2323110"/>
            <a:ext cx="3104259" cy="2934689"/>
            <a:chOff x="4697729" y="2323110"/>
            <a:chExt cx="3104259" cy="2934689"/>
          </a:xfrm>
        </p:grpSpPr>
        <p:sp>
          <p:nvSpPr>
            <p:cNvPr id="16" name="Rounded Rectangle 15"/>
            <p:cNvSpPr/>
            <p:nvPr/>
          </p:nvSpPr>
          <p:spPr>
            <a:xfrm>
              <a:off x="4697729" y="2323110"/>
              <a:ext cx="3012947" cy="293468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629820" y="3431840"/>
              <a:ext cx="172168" cy="846862"/>
            </a:xfrm>
            <a:prstGeom prst="roundRect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Oval 17"/>
            <p:cNvSpPr/>
            <p:nvPr/>
          </p:nvSpPr>
          <p:spPr>
            <a:xfrm>
              <a:off x="4869897" y="2479627"/>
              <a:ext cx="589308" cy="58930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62071" y="2569137"/>
              <a:ext cx="589307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/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9448" y="2485465"/>
              <a:ext cx="2152105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97DA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منهجية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تحليلية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93375" y="3449767"/>
              <a:ext cx="2582526" cy="88639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التعامل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مع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بعقلية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تحليلية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دون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التركيز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المعارف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فقط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B16BAE9-B944-8B01-176B-2FF1158811F1}"/>
              </a:ext>
            </a:extLst>
          </p:cNvPr>
          <p:cNvGrpSpPr/>
          <p:nvPr/>
        </p:nvGrpSpPr>
        <p:grpSpPr>
          <a:xfrm>
            <a:off x="914400" y="2323110"/>
            <a:ext cx="3110484" cy="2934689"/>
            <a:chOff x="8328917" y="2323110"/>
            <a:chExt cx="3110484" cy="2934689"/>
          </a:xfrm>
        </p:grpSpPr>
        <p:sp>
          <p:nvSpPr>
            <p:cNvPr id="22" name="Rounded Rectangle 21"/>
            <p:cNvSpPr/>
            <p:nvPr/>
          </p:nvSpPr>
          <p:spPr>
            <a:xfrm>
              <a:off x="8328917" y="2323110"/>
              <a:ext cx="3012947" cy="293468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1267233" y="3431840"/>
              <a:ext cx="172168" cy="846862"/>
            </a:xfrm>
            <a:prstGeom prst="round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Oval 23"/>
            <p:cNvSpPr/>
            <p:nvPr/>
          </p:nvSpPr>
          <p:spPr>
            <a:xfrm>
              <a:off x="8501086" y="2479627"/>
              <a:ext cx="589308" cy="589308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524562" y="2592693"/>
              <a:ext cx="581482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/>
                <a:t>03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45501" y="2490315"/>
              <a:ext cx="2152105" cy="57862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FFBE30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تفاعل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وتقنيات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حديثة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524562" y="3449766"/>
              <a:ext cx="2582526" cy="88639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توظيف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تفاعلية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وتقنيات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بصرية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وإلكترونية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حديثة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DED9E43-6A12-E6F6-D010-D337F9BF40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E0579796-6A39-D05C-D400-CB387F5DF592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0CC1D0B-AA8F-D802-446D-35FFBB14C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8" name="Graphique 27">
            <a:extLst>
              <a:ext uri="{FF2B5EF4-FFF2-40B4-BE49-F238E27FC236}">
                <a16:creationId xmlns:a16="http://schemas.microsoft.com/office/drawing/2014/main" id="{5F61476B-AECC-174C-AC6C-4C0695AD3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محاور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البرنامج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CAA5CC8-1225-A543-C59D-860E6B95D059}"/>
              </a:ext>
            </a:extLst>
          </p:cNvPr>
          <p:cNvGrpSpPr/>
          <p:nvPr/>
        </p:nvGrpSpPr>
        <p:grpSpPr>
          <a:xfrm>
            <a:off x="8450580" y="2148840"/>
            <a:ext cx="2988564" cy="2423160"/>
            <a:chOff x="914400" y="1828800"/>
            <a:chExt cx="3383280" cy="2743200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1828800"/>
              <a:ext cx="3383280" cy="27432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1234440" y="2148840"/>
              <a:ext cx="960120" cy="960120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52728" y="2288851"/>
              <a:ext cx="92354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22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4440" y="3505896"/>
              <a:ext cx="2743200" cy="48628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2800" b="1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التلاوة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34440" y="4160520"/>
              <a:ext cx="640080" cy="54864"/>
            </a:xfrm>
            <a:prstGeom prst="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DAC5F65-5611-C32D-1DC4-E217FFF6C69E}"/>
              </a:ext>
            </a:extLst>
          </p:cNvPr>
          <p:cNvGrpSpPr/>
          <p:nvPr/>
        </p:nvGrpSpPr>
        <p:grpSpPr>
          <a:xfrm>
            <a:off x="4709160" y="2148840"/>
            <a:ext cx="2988564" cy="2423160"/>
            <a:chOff x="4709160" y="1828800"/>
            <a:chExt cx="3383280" cy="2743200"/>
          </a:xfrm>
        </p:grpSpPr>
        <p:sp>
          <p:nvSpPr>
            <p:cNvPr id="15" name="Rounded Rectangle 14"/>
            <p:cNvSpPr/>
            <p:nvPr/>
          </p:nvSpPr>
          <p:spPr>
            <a:xfrm>
              <a:off x="4709160" y="1828800"/>
              <a:ext cx="3383280" cy="27432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Oval 15"/>
            <p:cNvSpPr/>
            <p:nvPr/>
          </p:nvSpPr>
          <p:spPr>
            <a:xfrm>
              <a:off x="5029200" y="2148840"/>
              <a:ext cx="960120" cy="960120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7488" y="2288851"/>
              <a:ext cx="92354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22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29200" y="3505896"/>
              <a:ext cx="2743200" cy="48628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2800" b="1">
                  <a:solidFill>
                    <a:srgbClr val="23373F"/>
                  </a:solidFill>
                  <a:latin typeface="Arial"/>
                </a:defRPr>
              </a:pPr>
              <a:r>
                <a:rPr>
                  <a:latin typeface="Kufam SemiBold" pitchFamily="2" charset="-78"/>
                  <a:cs typeface="Kufam SemiBold" pitchFamily="2" charset="-78"/>
                </a:rPr>
                <a:t>الفهم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29200" y="4160520"/>
              <a:ext cx="640080" cy="54864"/>
            </a:xfrm>
            <a:prstGeom prst="rect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564B67E-DABB-6EEC-610B-1DB5B1A13E71}"/>
              </a:ext>
            </a:extLst>
          </p:cNvPr>
          <p:cNvGrpSpPr/>
          <p:nvPr/>
        </p:nvGrpSpPr>
        <p:grpSpPr>
          <a:xfrm>
            <a:off x="967740" y="2148840"/>
            <a:ext cx="2988564" cy="2423160"/>
            <a:chOff x="8503920" y="1828800"/>
            <a:chExt cx="3383280" cy="2743200"/>
          </a:xfrm>
        </p:grpSpPr>
        <p:sp>
          <p:nvSpPr>
            <p:cNvPr id="20" name="Rounded Rectangle 19"/>
            <p:cNvSpPr/>
            <p:nvPr/>
          </p:nvSpPr>
          <p:spPr>
            <a:xfrm>
              <a:off x="8503920" y="1828800"/>
              <a:ext cx="3383280" cy="27432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8823960" y="2148840"/>
              <a:ext cx="960120" cy="960120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842248" y="2258074"/>
              <a:ext cx="923544" cy="732508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2200" b="1">
                  <a:solidFill>
                    <a:srgbClr val="FFFFFF"/>
                  </a:solidFill>
                  <a:latin typeface="Arial"/>
                </a:defRPr>
              </a:pPr>
              <a:r>
                <a:rPr sz="4400" dirty="0"/>
                <a:t>03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23960" y="3505896"/>
              <a:ext cx="2743200" cy="48628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2800" b="1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التنزيل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823960" y="4160520"/>
              <a:ext cx="640080" cy="54864"/>
            </a:xfrm>
            <a:prstGeom prst="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3AFFC7EE-9B75-A6AB-AD3B-9B6C28C61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BA878EC5-B61A-E9B1-7C9E-A0CCF7276344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D671C75-3200-33A4-5506-8D0D86AD2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E1AB1D8C-FE7D-BC4D-A7A3-B6E2390DA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723668"/>
            <a:ext cx="1033272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sz="2000" dirty="0" err="1">
                <a:latin typeface="Kufam SemiBold" pitchFamily="2" charset="-78"/>
                <a:cs typeface="Kufam SemiBold" pitchFamily="2" charset="-78"/>
              </a:rPr>
              <a:t>المجالات</a:t>
            </a:r>
            <a:r>
              <a:rPr sz="2000"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sz="2000" dirty="0" err="1">
                <a:latin typeface="Kufam SemiBold" pitchFamily="2" charset="-78"/>
                <a:cs typeface="Kufam SemiBold" pitchFamily="2" charset="-78"/>
              </a:rPr>
              <a:t>التربوية</a:t>
            </a:r>
            <a:r>
              <a:rPr sz="2000"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sz="2000" dirty="0" err="1">
                <a:latin typeface="Kufam SemiBold" pitchFamily="2" charset="-78"/>
                <a:cs typeface="Kufam SemiBold" pitchFamily="2" charset="-78"/>
              </a:rPr>
              <a:t>للبرنامج</a:t>
            </a:r>
            <a:endParaRPr sz="2000" dirty="0">
              <a:latin typeface="Kufam SemiBold" pitchFamily="2" charset="-78"/>
              <a:cs typeface="Kufam SemiBold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1394525"/>
            <a:ext cx="1014984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 rtl="1">
              <a:spcAft>
                <a:spcPts val="700"/>
              </a:spcAft>
              <a:defRPr sz="1600" b="0">
                <a:solidFill>
                  <a:srgbClr val="63777E"/>
                </a:solidFill>
                <a:latin typeface="Arial"/>
              </a:defRPr>
            </a:pP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يتم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تنزيل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محاور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المسابقة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وفق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المجالات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التربوية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التالية</a:t>
            </a:r>
            <a:r>
              <a:rPr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: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6D355B3-BCF4-006B-ACE9-02FDE8A28FA2}"/>
              </a:ext>
            </a:extLst>
          </p:cNvPr>
          <p:cNvGrpSpPr/>
          <p:nvPr/>
        </p:nvGrpSpPr>
        <p:grpSpPr>
          <a:xfrm>
            <a:off x="6283911" y="2422648"/>
            <a:ext cx="4139992" cy="3063752"/>
            <a:chOff x="6283911" y="2422648"/>
            <a:chExt cx="4139992" cy="3063752"/>
          </a:xfrm>
        </p:grpSpPr>
        <p:sp>
          <p:nvSpPr>
            <p:cNvPr id="11" name="Rounded Rectangle 10"/>
            <p:cNvSpPr/>
            <p:nvPr/>
          </p:nvSpPr>
          <p:spPr>
            <a:xfrm>
              <a:off x="6283911" y="2422648"/>
              <a:ext cx="4006445" cy="30637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0156808" y="3440575"/>
              <a:ext cx="267095" cy="968305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/>
            <p:cNvSpPr/>
            <p:nvPr/>
          </p:nvSpPr>
          <p:spPr>
            <a:xfrm>
              <a:off x="6456737" y="2579763"/>
              <a:ext cx="787442" cy="787442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7161" y="2609322"/>
              <a:ext cx="108659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928085" y="2715442"/>
              <a:ext cx="3142309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محور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تلاوة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النص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القرآني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94488" y="3684171"/>
              <a:ext cx="3142309" cy="6376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marL="342900" indent="-34290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20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الحفظ</a:t>
              </a:r>
              <a:endParaRPr sz="1600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342900" indent="-34290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20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التجويد</a:t>
              </a:r>
              <a:endParaRPr sz="1600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BE6F238-88CD-977C-BCA8-24CCF4CB445B}"/>
              </a:ext>
            </a:extLst>
          </p:cNvPr>
          <p:cNvGrpSpPr/>
          <p:nvPr/>
        </p:nvGrpSpPr>
        <p:grpSpPr>
          <a:xfrm>
            <a:off x="1688283" y="2422648"/>
            <a:ext cx="4414944" cy="3063752"/>
            <a:chOff x="1688283" y="2422648"/>
            <a:chExt cx="4414944" cy="3063752"/>
          </a:xfrm>
        </p:grpSpPr>
        <p:sp>
          <p:nvSpPr>
            <p:cNvPr id="17" name="Rounded Rectangle 16"/>
            <p:cNvSpPr/>
            <p:nvPr/>
          </p:nvSpPr>
          <p:spPr>
            <a:xfrm>
              <a:off x="1688283" y="2422648"/>
              <a:ext cx="4281397" cy="30637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b="1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836132" y="3440575"/>
              <a:ext cx="267095" cy="968305"/>
            </a:xfrm>
            <a:prstGeom prst="roundRect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b="1"/>
            </a:p>
          </p:txBody>
        </p:sp>
        <p:sp>
          <p:nvSpPr>
            <p:cNvPr id="19" name="Oval 18"/>
            <p:cNvSpPr/>
            <p:nvPr/>
          </p:nvSpPr>
          <p:spPr>
            <a:xfrm>
              <a:off x="1861110" y="2579763"/>
              <a:ext cx="784436" cy="784436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b="1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820234" y="2621363"/>
              <a:ext cx="835901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b="1" dirty="0"/>
                <a:t>02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21606" y="2693368"/>
              <a:ext cx="3417261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97DA"/>
                  </a:solidFill>
                  <a:latin typeface="Arial"/>
                </a:defRPr>
              </a:pPr>
              <a:r>
                <a:rPr b="1" dirty="0" err="1">
                  <a:latin typeface="Kufam SemiBold" pitchFamily="2" charset="-78"/>
                  <a:cs typeface="Kufam SemiBold" pitchFamily="2" charset="-78"/>
                </a:rPr>
                <a:t>محورا</a:t>
              </a:r>
              <a:r>
                <a:rPr b="1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b="1" dirty="0" err="1">
                  <a:latin typeface="Kufam SemiBold" pitchFamily="2" charset="-78"/>
                  <a:cs typeface="Kufam SemiBold" pitchFamily="2" charset="-78"/>
                </a:rPr>
                <a:t>الفهم</a:t>
              </a:r>
              <a:r>
                <a:rPr b="1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b="1" dirty="0" err="1">
                  <a:latin typeface="Kufam SemiBold" pitchFamily="2" charset="-78"/>
                  <a:cs typeface="Kufam SemiBold" pitchFamily="2" charset="-78"/>
                </a:rPr>
                <a:t>والتنزيل</a:t>
              </a:r>
              <a:endParaRPr b="1"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84677" y="3215124"/>
              <a:ext cx="3417261" cy="1981568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العقيدة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الإسلامية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الحقوق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والحريات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الاقتصاد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والتدبير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المالي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العلوم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والتقنيات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الأدب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والعلوم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الإنسانية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  <a:p>
              <a:pPr marL="285750" indent="-285750" algn="r" rtl="1">
                <a:spcAft>
                  <a:spcPts val="700"/>
                </a:spcAft>
                <a:buFont typeface="Courier New" panose="02070309020205020404" pitchFamily="49" charset="0"/>
                <a:buChar char="o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الفن</a:t>
              </a:r>
              <a:r>
                <a:rPr b="1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b="1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والترفيه</a:t>
              </a:r>
              <a:endParaRPr b="1" dirty="0">
                <a:latin typeface="Al-Jazeera-Arabic-Regular" panose="01000500000000020006" pitchFamily="2" charset="-78"/>
                <a:cs typeface="Al-Jazeera-Arabic-Regular" panose="01000500000000020006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7641E2DB-E3F6-693B-1CCC-D7A2D02DCA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E4B7BDEF-9220-EEF1-49D9-2867965228A7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EA94979-0C27-174B-6564-FC92CD347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3F4F35DC-AB5B-2DC3-A0F6-7C9ABAA54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المراحل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الإقصائية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للبرنامج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7B575AD-027E-596D-E7F1-85FCB25CECDE}"/>
              </a:ext>
            </a:extLst>
          </p:cNvPr>
          <p:cNvGrpSpPr/>
          <p:nvPr/>
        </p:nvGrpSpPr>
        <p:grpSpPr>
          <a:xfrm>
            <a:off x="1665999" y="1709928"/>
            <a:ext cx="3935811" cy="3364992"/>
            <a:chOff x="1665999" y="1709928"/>
            <a:chExt cx="3935811" cy="3364992"/>
          </a:xfrm>
        </p:grpSpPr>
        <p:sp>
          <p:nvSpPr>
            <p:cNvPr id="16" name="Rounded Rectangle 15"/>
            <p:cNvSpPr/>
            <p:nvPr/>
          </p:nvSpPr>
          <p:spPr>
            <a:xfrm>
              <a:off x="1665999" y="1709928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293962" y="2828203"/>
              <a:ext cx="307848" cy="1128441"/>
            </a:xfrm>
            <a:prstGeom prst="round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1867166" y="2011679"/>
              <a:ext cx="917151" cy="917151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76311" y="2133955"/>
              <a:ext cx="917152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01283" y="2311675"/>
              <a:ext cx="2394867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FFBE30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المرحلة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الثانية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94599" y="3408992"/>
              <a:ext cx="310940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20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منافسة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إعلامية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داخل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الاستوديو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B8E5001-D532-7DFB-10F2-829F8082865B}"/>
              </a:ext>
            </a:extLst>
          </p:cNvPr>
          <p:cNvGrpSpPr/>
          <p:nvPr/>
        </p:nvGrpSpPr>
        <p:grpSpPr>
          <a:xfrm>
            <a:off x="6312826" y="1709927"/>
            <a:ext cx="3945901" cy="3364992"/>
            <a:chOff x="6312826" y="1709927"/>
            <a:chExt cx="3945901" cy="3364992"/>
          </a:xfrm>
        </p:grpSpPr>
        <p:sp>
          <p:nvSpPr>
            <p:cNvPr id="27" name="Rounded Rectangle 15">
              <a:extLst>
                <a:ext uri="{FF2B5EF4-FFF2-40B4-BE49-F238E27FC236}">
                  <a16:creationId xmlns:a16="http://schemas.microsoft.com/office/drawing/2014/main" id="{DE2204FD-4FE0-236A-4604-338C15D45EA8}"/>
                </a:ext>
              </a:extLst>
            </p:cNvPr>
            <p:cNvSpPr/>
            <p:nvPr/>
          </p:nvSpPr>
          <p:spPr>
            <a:xfrm>
              <a:off x="6312826" y="1709927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6591671" y="2011680"/>
              <a:ext cx="917150" cy="917150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00816" y="2139351"/>
              <a:ext cx="92818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0312" y="2310926"/>
              <a:ext cx="2370249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المرحلة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الأولى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91671" y="3301270"/>
              <a:ext cx="3195194" cy="88639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تصفيات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أولية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عبر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المنصة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الإلكترونية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الخاصة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بالتسجيل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والاختبار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وانتقاء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المتأهلين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  <p:sp>
          <p:nvSpPr>
            <p:cNvPr id="28" name="Rounded Rectangle 16">
              <a:extLst>
                <a:ext uri="{FF2B5EF4-FFF2-40B4-BE49-F238E27FC236}">
                  <a16:creationId xmlns:a16="http://schemas.microsoft.com/office/drawing/2014/main" id="{A4FC5701-9A8B-B6B8-EAF9-208E5E47D050}"/>
                </a:ext>
              </a:extLst>
            </p:cNvPr>
            <p:cNvSpPr/>
            <p:nvPr/>
          </p:nvSpPr>
          <p:spPr>
            <a:xfrm>
              <a:off x="9950879" y="2828203"/>
              <a:ext cx="307848" cy="1128441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37F813A-2911-A063-D48D-39B6B65FDA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5238" y="0"/>
            <a:ext cx="12192000" cy="6858000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33E8DAD2-71D5-E6D1-3CDC-75FEFFCA4086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DF4F8208-3A69-80DF-CAAB-DE99551DD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04E8476F-60B6-E716-877B-16B853A76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هيكلة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المسابقة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26A1511-F978-7A46-C7C4-F50D63A90954}"/>
              </a:ext>
            </a:extLst>
          </p:cNvPr>
          <p:cNvGrpSpPr/>
          <p:nvPr/>
        </p:nvGrpSpPr>
        <p:grpSpPr>
          <a:xfrm>
            <a:off x="914400" y="2084832"/>
            <a:ext cx="10195560" cy="877824"/>
            <a:chOff x="914400" y="1691640"/>
            <a:chExt cx="10195560" cy="877824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1691640"/>
              <a:ext cx="10195560" cy="87782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686800" y="1801368"/>
              <a:ext cx="2057400" cy="640080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732520" y="1935248"/>
              <a:ext cx="196596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7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 err="1">
                  <a:latin typeface="Kufam SemiBold" pitchFamily="2" charset="-78"/>
                  <a:cs typeface="Kufam SemiBold" pitchFamily="2" charset="-78"/>
                </a:rPr>
                <a:t>التلاوة</a:t>
              </a:r>
              <a:endParaRPr sz="2000"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34440" y="1935248"/>
              <a:ext cx="708660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يشارك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عضو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واحد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كل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فريق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B361ED9-A7F6-BB84-5C81-3960CD292104}"/>
              </a:ext>
            </a:extLst>
          </p:cNvPr>
          <p:cNvGrpSpPr/>
          <p:nvPr/>
        </p:nvGrpSpPr>
        <p:grpSpPr>
          <a:xfrm>
            <a:off x="914400" y="3246120"/>
            <a:ext cx="10195560" cy="877824"/>
            <a:chOff x="914400" y="2852928"/>
            <a:chExt cx="10195560" cy="877824"/>
          </a:xfrm>
        </p:grpSpPr>
        <p:sp>
          <p:nvSpPr>
            <p:cNvPr id="14" name="Rounded Rectangle 13"/>
            <p:cNvSpPr/>
            <p:nvPr/>
          </p:nvSpPr>
          <p:spPr>
            <a:xfrm>
              <a:off x="914400" y="2852928"/>
              <a:ext cx="10195560" cy="87782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686800" y="2962656"/>
              <a:ext cx="2057400" cy="640080"/>
            </a:xfrm>
            <a:prstGeom prst="roundRect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732520" y="3096536"/>
              <a:ext cx="196596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700" b="1">
                  <a:solidFill>
                    <a:srgbClr val="FFFFFF"/>
                  </a:solidFill>
                  <a:latin typeface="Arial"/>
                </a:defRPr>
              </a:pPr>
              <a:r>
                <a:rPr sz="2000">
                  <a:latin typeface="Kufam SemiBold" pitchFamily="2" charset="-78"/>
                  <a:cs typeface="Kufam SemiBold" pitchFamily="2" charset="-78"/>
                </a:rPr>
                <a:t>الفهم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34440" y="3096536"/>
              <a:ext cx="708660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العضوان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اللذان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لم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يشاركا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المحور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الأول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كل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فريق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E736055-6EBD-5FF7-AC00-DFE2708B4DF6}"/>
              </a:ext>
            </a:extLst>
          </p:cNvPr>
          <p:cNvGrpSpPr/>
          <p:nvPr/>
        </p:nvGrpSpPr>
        <p:grpSpPr>
          <a:xfrm>
            <a:off x="914400" y="4407408"/>
            <a:ext cx="10195560" cy="877824"/>
            <a:chOff x="914400" y="4014216"/>
            <a:chExt cx="10195560" cy="877824"/>
          </a:xfrm>
        </p:grpSpPr>
        <p:sp>
          <p:nvSpPr>
            <p:cNvPr id="18" name="Rounded Rectangle 17"/>
            <p:cNvSpPr/>
            <p:nvPr/>
          </p:nvSpPr>
          <p:spPr>
            <a:xfrm>
              <a:off x="914400" y="4014216"/>
              <a:ext cx="10195560" cy="87782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8686800" y="4123944"/>
              <a:ext cx="2057400" cy="640080"/>
            </a:xfrm>
            <a:prstGeom prst="round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732520" y="4257824"/>
              <a:ext cx="196596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700" b="1">
                  <a:solidFill>
                    <a:srgbClr val="FFFFFF"/>
                  </a:solidFill>
                  <a:latin typeface="Arial"/>
                </a:defRPr>
              </a:pPr>
              <a:r>
                <a:rPr sz="2000" dirty="0" err="1">
                  <a:latin typeface="Kufam SemiBold" pitchFamily="2" charset="-78"/>
                  <a:cs typeface="Kufam SemiBold" pitchFamily="2" charset="-78"/>
                </a:rPr>
                <a:t>التنزيل</a:t>
              </a:r>
              <a:endParaRPr sz="2000"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34440" y="4257824"/>
              <a:ext cx="7086600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الفريقان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بكامل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أعضائهما</a:t>
              </a:r>
              <a:r>
                <a:rPr sz="20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sp>
        <p:nvSpPr>
          <p:cNvPr id="26" name="TextBox 9">
            <a:extLst>
              <a:ext uri="{FF2B5EF4-FFF2-40B4-BE49-F238E27FC236}">
                <a16:creationId xmlns:a16="http://schemas.microsoft.com/office/drawing/2014/main" id="{7497B892-6E08-754A-C408-3E76A0F95E58}"/>
              </a:ext>
            </a:extLst>
          </p:cNvPr>
          <p:cNvSpPr txBox="1"/>
          <p:nvPr/>
        </p:nvSpPr>
        <p:spPr>
          <a:xfrm>
            <a:off x="914400" y="1394525"/>
            <a:ext cx="1014984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 rtl="1">
              <a:defRPr sz="2700" b="1">
                <a:solidFill>
                  <a:srgbClr val="122B43"/>
                </a:solidFill>
                <a:latin typeface="Arial"/>
              </a:defRPr>
            </a:pP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يشارك في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المسابقة 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فريق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ن متنافس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ن، يتألف كل فريق من عضوين. </a:t>
            </a:r>
            <a:r>
              <a:rPr lang="ar-SA" sz="1600" b="1"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وذ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ل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ك وفق 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الجدول التالي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:</a:t>
            </a:r>
            <a:endParaRPr lang="ar-SA" sz="1200" b="1" dirty="0">
              <a:solidFill>
                <a:srgbClr val="00A3D0"/>
              </a:solidFill>
              <a:latin typeface="Al-Jazeera-Arabic-Regular" panose="01000500000000020006" pitchFamily="2" charset="-78"/>
              <a:cs typeface="Al-Jazeera-Arabic-Regular" panose="01000500000000020006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E84E24DA-253F-A041-29A3-A1BF13992E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1A4CD2CD-4D90-BC90-E1BF-76329CB3A1AE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BE7EB54-F0AC-5C30-705B-1249CFEC9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A08E87BE-84A4-D90C-A785-A708A61576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مضمون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المسابقة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F20DA5C-277F-00D8-ACA7-A83A7EEF22AB}"/>
              </a:ext>
            </a:extLst>
          </p:cNvPr>
          <p:cNvGrpSpPr/>
          <p:nvPr/>
        </p:nvGrpSpPr>
        <p:grpSpPr>
          <a:xfrm>
            <a:off x="6406549" y="2274148"/>
            <a:ext cx="3945901" cy="3364992"/>
            <a:chOff x="6406549" y="2274148"/>
            <a:chExt cx="3945901" cy="3364992"/>
          </a:xfrm>
        </p:grpSpPr>
        <p:sp>
          <p:nvSpPr>
            <p:cNvPr id="30" name="Rounded Rectangle 15">
              <a:extLst>
                <a:ext uri="{FF2B5EF4-FFF2-40B4-BE49-F238E27FC236}">
                  <a16:creationId xmlns:a16="http://schemas.microsoft.com/office/drawing/2014/main" id="{58E38D1A-E7AE-EDA6-3E11-4135A9EE5F7B}"/>
                </a:ext>
              </a:extLst>
            </p:cNvPr>
            <p:cNvSpPr/>
            <p:nvPr/>
          </p:nvSpPr>
          <p:spPr>
            <a:xfrm>
              <a:off x="6406549" y="2274148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Oval 11">
              <a:extLst>
                <a:ext uri="{FF2B5EF4-FFF2-40B4-BE49-F238E27FC236}">
                  <a16:creationId xmlns:a16="http://schemas.microsoft.com/office/drawing/2014/main" id="{BB931651-3380-4237-A913-DDC8D26EE906}"/>
                </a:ext>
              </a:extLst>
            </p:cNvPr>
            <p:cNvSpPr/>
            <p:nvPr/>
          </p:nvSpPr>
          <p:spPr>
            <a:xfrm>
              <a:off x="6566986" y="2460080"/>
              <a:ext cx="917150" cy="917150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TextBox 12">
              <a:extLst>
                <a:ext uri="{FF2B5EF4-FFF2-40B4-BE49-F238E27FC236}">
                  <a16:creationId xmlns:a16="http://schemas.microsoft.com/office/drawing/2014/main" id="{1EF46689-3339-4655-FBAF-3B4CDA470924}"/>
                </a:ext>
              </a:extLst>
            </p:cNvPr>
            <p:cNvSpPr txBox="1"/>
            <p:nvPr/>
          </p:nvSpPr>
          <p:spPr>
            <a:xfrm>
              <a:off x="6576131" y="2587751"/>
              <a:ext cx="92818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E3CCF7DD-41DC-024F-92F3-A0BE36512234}"/>
                </a:ext>
              </a:extLst>
            </p:cNvPr>
            <p:cNvSpPr/>
            <p:nvPr/>
          </p:nvSpPr>
          <p:spPr>
            <a:xfrm>
              <a:off x="10044602" y="3392424"/>
              <a:ext cx="307848" cy="1128441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954392" y="2735919"/>
              <a:ext cx="1783967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فقرة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الحفظ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20714" y="3402340"/>
              <a:ext cx="2944723" cy="1712264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تستهدف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التعرف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آيات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قرآنية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خلال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:</a:t>
              </a:r>
            </a:p>
            <a:p>
              <a:pPr marL="285750" indent="-285750" algn="r" rtl="1">
                <a:spcAft>
                  <a:spcPts val="700"/>
                </a:spcAft>
                <a:buFont typeface="Wingdings" panose="05000000000000000000" pitchFamily="2" charset="2"/>
                <a:buChar char="ü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lang="ar-MA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لمات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أو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حروف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قرآنية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يصعّب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التعرف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مباشرة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الآية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تنتمي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إليها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  <a:p>
              <a:pPr marL="285750" indent="-285750" algn="r" rtl="1">
                <a:spcAft>
                  <a:spcPts val="700"/>
                </a:spcAft>
                <a:buFont typeface="Wingdings" panose="05000000000000000000" pitchFamily="2" charset="2"/>
                <a:buChar char="ü"/>
                <a:defRPr sz="16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معانٍ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لآيات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مترجمة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...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E867DBC0-BD84-F808-575B-F680C7FA22E1}"/>
              </a:ext>
            </a:extLst>
          </p:cNvPr>
          <p:cNvGrpSpPr/>
          <p:nvPr/>
        </p:nvGrpSpPr>
        <p:grpSpPr>
          <a:xfrm>
            <a:off x="1330267" y="2286000"/>
            <a:ext cx="3935811" cy="3364992"/>
            <a:chOff x="1330267" y="2286000"/>
            <a:chExt cx="3935811" cy="3364992"/>
          </a:xfrm>
        </p:grpSpPr>
        <p:sp>
          <p:nvSpPr>
            <p:cNvPr id="26" name="Rounded Rectangle 15">
              <a:extLst>
                <a:ext uri="{FF2B5EF4-FFF2-40B4-BE49-F238E27FC236}">
                  <a16:creationId xmlns:a16="http://schemas.microsoft.com/office/drawing/2014/main" id="{5A4F9181-AE5D-1FC3-0121-F9E995482B09}"/>
                </a:ext>
              </a:extLst>
            </p:cNvPr>
            <p:cNvSpPr/>
            <p:nvPr/>
          </p:nvSpPr>
          <p:spPr>
            <a:xfrm>
              <a:off x="1330267" y="2286000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16">
              <a:extLst>
                <a:ext uri="{FF2B5EF4-FFF2-40B4-BE49-F238E27FC236}">
                  <a16:creationId xmlns:a16="http://schemas.microsoft.com/office/drawing/2014/main" id="{48FE5FC9-011D-4EE6-DFA4-899A453F705C}"/>
                </a:ext>
              </a:extLst>
            </p:cNvPr>
            <p:cNvSpPr/>
            <p:nvPr/>
          </p:nvSpPr>
          <p:spPr>
            <a:xfrm>
              <a:off x="4958230" y="3404275"/>
              <a:ext cx="307848" cy="1128441"/>
            </a:xfrm>
            <a:prstGeom prst="roundRect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28" name="Oval 17">
              <a:extLst>
                <a:ext uri="{FF2B5EF4-FFF2-40B4-BE49-F238E27FC236}">
                  <a16:creationId xmlns:a16="http://schemas.microsoft.com/office/drawing/2014/main" id="{B92B6AF6-41E6-29D7-D2B8-24C47C9CAC65}"/>
                </a:ext>
              </a:extLst>
            </p:cNvPr>
            <p:cNvSpPr/>
            <p:nvPr/>
          </p:nvSpPr>
          <p:spPr>
            <a:xfrm>
              <a:off x="1511255" y="2460079"/>
              <a:ext cx="917151" cy="917151"/>
            </a:xfrm>
            <a:prstGeom prst="ellipse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TextBox 18">
              <a:extLst>
                <a:ext uri="{FF2B5EF4-FFF2-40B4-BE49-F238E27FC236}">
                  <a16:creationId xmlns:a16="http://schemas.microsoft.com/office/drawing/2014/main" id="{427C4FBB-B708-F036-B1AB-5E42797C5AB8}"/>
                </a:ext>
              </a:extLst>
            </p:cNvPr>
            <p:cNvSpPr txBox="1"/>
            <p:nvPr/>
          </p:nvSpPr>
          <p:spPr>
            <a:xfrm>
              <a:off x="1502691" y="2558948"/>
              <a:ext cx="917152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03564" y="3477021"/>
              <a:ext cx="2680346" cy="154298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7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تستهدف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التعرف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:</a:t>
              </a:r>
            </a:p>
            <a:p>
              <a:pPr marL="285750" indent="-285750" algn="r" rtl="1">
                <a:spcAft>
                  <a:spcPts val="700"/>
                </a:spcAft>
                <a:buFont typeface="Wingdings" panose="05000000000000000000" pitchFamily="2" charset="2"/>
                <a:buChar char="ü"/>
                <a:defRPr sz="1700" b="0">
                  <a:solidFill>
                    <a:srgbClr val="23373F"/>
                  </a:solidFill>
                  <a:latin typeface="Arial"/>
                </a:defRPr>
              </a:pPr>
              <a:r>
                <a:rPr lang="ar-MA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ق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راءات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مشاهير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القراء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العالم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الإسلامي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  <a:p>
              <a:pPr marL="285750" indent="-285750" algn="r" rtl="1">
                <a:spcAft>
                  <a:spcPts val="700"/>
                </a:spcAft>
                <a:buFont typeface="Wingdings" panose="05000000000000000000" pitchFamily="2" charset="2"/>
                <a:buChar char="ü"/>
                <a:defRPr sz="1700" b="0">
                  <a:solidFill>
                    <a:srgbClr val="23373F"/>
                  </a:solidFill>
                  <a:latin typeface="Arial"/>
                </a:defRPr>
              </a:pPr>
              <a:r>
                <a:rPr lang="ar-MA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لقواعد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الأساسية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لتجويد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الكريم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وتطبيقها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83326" y="2735919"/>
              <a:ext cx="2235325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97DA"/>
                  </a:solidFill>
                  <a:latin typeface="Arial"/>
                </a:defRPr>
              </a:pPr>
              <a:r>
                <a:rPr dirty="0" err="1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فقرة</a:t>
              </a:r>
              <a:r>
                <a:rPr dirty="0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التجويد</a:t>
              </a:r>
              <a:endParaRPr dirty="0">
                <a:solidFill>
                  <a:srgbClr val="00A3D0"/>
                </a:solidFill>
                <a:latin typeface="Kufam SemiBold" pitchFamily="2" charset="-78"/>
                <a:cs typeface="Kufam SemiBold" pitchFamily="2" charset="-78"/>
              </a:endParaRPr>
            </a:p>
          </p:txBody>
        </p:sp>
      </p:grpSp>
      <p:sp>
        <p:nvSpPr>
          <p:cNvPr id="34" name="TextBox 9">
            <a:extLst>
              <a:ext uri="{FF2B5EF4-FFF2-40B4-BE49-F238E27FC236}">
                <a16:creationId xmlns:a16="http://schemas.microsoft.com/office/drawing/2014/main" id="{2316D7ED-3584-0A1B-087A-721075148A46}"/>
              </a:ext>
            </a:extLst>
          </p:cNvPr>
          <p:cNvSpPr txBox="1"/>
          <p:nvPr/>
        </p:nvSpPr>
        <p:spPr>
          <a:xfrm>
            <a:off x="914400" y="1331646"/>
            <a:ext cx="1014984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 rtl="1">
              <a:defRPr sz="2700" b="1">
                <a:solidFill>
                  <a:srgbClr val="122B43"/>
                </a:solidFill>
                <a:latin typeface="Arial"/>
              </a:defRPr>
            </a:pP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تتضمن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محاور المسابقة 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الفقرات التالية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:</a:t>
            </a:r>
          </a:p>
        </p:txBody>
      </p:sp>
      <p:sp>
        <p:nvSpPr>
          <p:cNvPr id="38" name="Légende : flèche vers le bas 37">
            <a:extLst>
              <a:ext uri="{FF2B5EF4-FFF2-40B4-BE49-F238E27FC236}">
                <a16:creationId xmlns:a16="http://schemas.microsoft.com/office/drawing/2014/main" id="{AC42892B-9353-FD21-7F5F-A397D1848F16}"/>
              </a:ext>
            </a:extLst>
          </p:cNvPr>
          <p:cNvSpPr/>
          <p:nvPr/>
        </p:nvSpPr>
        <p:spPr>
          <a:xfrm>
            <a:off x="4801779" y="1657162"/>
            <a:ext cx="1835313" cy="684903"/>
          </a:xfrm>
          <a:prstGeom prst="downArrowCallout">
            <a:avLst/>
          </a:prstGeom>
          <a:solidFill>
            <a:srgbClr val="FFBE3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06A285E5-EA23-9228-8847-0FB0DD78CB47}"/>
              </a:ext>
            </a:extLst>
          </p:cNvPr>
          <p:cNvSpPr txBox="1"/>
          <p:nvPr/>
        </p:nvSpPr>
        <p:spPr>
          <a:xfrm>
            <a:off x="4797371" y="1718707"/>
            <a:ext cx="171339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lang="ar-SA" sz="2000" b="1" dirty="0">
                <a:solidFill>
                  <a:schemeClr val="tx1"/>
                </a:solidFill>
                <a:latin typeface="Kufam SemiBold" pitchFamily="2" charset="-78"/>
                <a:cs typeface="Kufam SemiBold" pitchFamily="2" charset="-78"/>
              </a:rPr>
              <a:t>محور </a:t>
            </a:r>
            <a:r>
              <a:rPr lang="ar-MA" sz="2000" b="1" dirty="0">
                <a:solidFill>
                  <a:schemeClr val="tx1"/>
                </a:solidFill>
                <a:latin typeface="Kufam SemiBold" pitchFamily="2" charset="-78"/>
                <a:cs typeface="Kufam SemiBold" pitchFamily="2" charset="-78"/>
              </a:rPr>
              <a:t>ال</a:t>
            </a:r>
            <a:r>
              <a:rPr lang="ar-SA" sz="2000" b="1" dirty="0">
                <a:solidFill>
                  <a:schemeClr val="tx1"/>
                </a:solidFill>
                <a:latin typeface="Kufam SemiBold" pitchFamily="2" charset="-78"/>
                <a:cs typeface="Kufam SemiBold" pitchFamily="2" charset="-78"/>
              </a:rPr>
              <a:t>تلاوة</a:t>
            </a:r>
            <a:endParaRPr sz="2000" dirty="0">
              <a:latin typeface="Kufam SemiBold" pitchFamily="2" charset="-78"/>
              <a:cs typeface="Kufam Semi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7C32519B-B854-60F1-FC10-2BBAB2FDCB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A85650B8-5A78-1367-9E9B-B1882F6B84FA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18218F1-70D2-DD11-F412-9B51AED1E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B760C502-143D-3616-2940-063C83371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مضمون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المسابقة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A65BC9A4-0397-E914-620C-14DBE91DAF39}"/>
              </a:ext>
            </a:extLst>
          </p:cNvPr>
          <p:cNvGrpSpPr/>
          <p:nvPr/>
        </p:nvGrpSpPr>
        <p:grpSpPr>
          <a:xfrm>
            <a:off x="6406549" y="2274148"/>
            <a:ext cx="3945901" cy="3364992"/>
            <a:chOff x="6406549" y="2274148"/>
            <a:chExt cx="3945901" cy="3364992"/>
          </a:xfrm>
        </p:grpSpPr>
        <p:sp>
          <p:nvSpPr>
            <p:cNvPr id="28" name="Rounded Rectangle 15">
              <a:extLst>
                <a:ext uri="{FF2B5EF4-FFF2-40B4-BE49-F238E27FC236}">
                  <a16:creationId xmlns:a16="http://schemas.microsoft.com/office/drawing/2014/main" id="{D2BA4F30-D595-AAB5-4C6C-AB0BF5BBD55F}"/>
                </a:ext>
              </a:extLst>
            </p:cNvPr>
            <p:cNvSpPr/>
            <p:nvPr/>
          </p:nvSpPr>
          <p:spPr>
            <a:xfrm>
              <a:off x="6406549" y="2274148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Oval 11">
              <a:extLst>
                <a:ext uri="{FF2B5EF4-FFF2-40B4-BE49-F238E27FC236}">
                  <a16:creationId xmlns:a16="http://schemas.microsoft.com/office/drawing/2014/main" id="{2EB9998D-FE29-C2D9-20DD-1B4A4F7AC671}"/>
                </a:ext>
              </a:extLst>
            </p:cNvPr>
            <p:cNvSpPr/>
            <p:nvPr/>
          </p:nvSpPr>
          <p:spPr>
            <a:xfrm>
              <a:off x="6566986" y="2460080"/>
              <a:ext cx="917150" cy="917150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38CEB9B2-A0E8-51AA-B99D-F59C3C67E44A}"/>
                </a:ext>
              </a:extLst>
            </p:cNvPr>
            <p:cNvSpPr txBox="1"/>
            <p:nvPr/>
          </p:nvSpPr>
          <p:spPr>
            <a:xfrm>
              <a:off x="6576131" y="2587751"/>
              <a:ext cx="92818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31" name="Rounded Rectangle 16">
              <a:extLst>
                <a:ext uri="{FF2B5EF4-FFF2-40B4-BE49-F238E27FC236}">
                  <a16:creationId xmlns:a16="http://schemas.microsoft.com/office/drawing/2014/main" id="{39BDF31D-4AF2-B679-6959-FA59621252D2}"/>
                </a:ext>
              </a:extLst>
            </p:cNvPr>
            <p:cNvSpPr/>
            <p:nvPr/>
          </p:nvSpPr>
          <p:spPr>
            <a:xfrm>
              <a:off x="10044602" y="3392424"/>
              <a:ext cx="307848" cy="1128441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27873" y="2530588"/>
              <a:ext cx="2010931" cy="668388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lang="ar-MA" dirty="0">
                  <a:latin typeface="Kufam SemiBold" pitchFamily="2" charset="-78"/>
                  <a:cs typeface="Kufam SemiBold" pitchFamily="2" charset="-78"/>
                </a:rPr>
                <a:t>فقرة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السياق</a:t>
              </a:r>
              <a:endParaRPr lang="fr-FR" dirty="0">
                <a:latin typeface="Kufam SemiBold" pitchFamily="2" charset="-78"/>
                <a:cs typeface="Kufam SemiBold" pitchFamily="2" charset="-78"/>
              </a:endParaRPr>
            </a:p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الخارجي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للنص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52268" y="3563162"/>
              <a:ext cx="2500840" cy="1163395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تتعلق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بأسباب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النزول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وظروف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تنزيل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،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عبر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وضعيات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تفاعلية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تحليلية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وتركيبية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24712" y="2030480"/>
            <a:ext cx="420624" cy="2092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>
              <a:spcAft>
                <a:spcPts val="700"/>
              </a:spcAft>
              <a:defRPr sz="1000" b="1">
                <a:solidFill>
                  <a:srgbClr val="FFFFFF"/>
                </a:solidFill>
                <a:latin typeface="Arial"/>
              </a:defRPr>
            </a:pPr>
            <a:r>
              <a:rPr dirty="0"/>
              <a:t>0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A684D1A-DF30-522B-4839-D8E8AC3D6D89}"/>
              </a:ext>
            </a:extLst>
          </p:cNvPr>
          <p:cNvGrpSpPr/>
          <p:nvPr/>
        </p:nvGrpSpPr>
        <p:grpSpPr>
          <a:xfrm>
            <a:off x="1330267" y="2286000"/>
            <a:ext cx="3935811" cy="3364992"/>
            <a:chOff x="1330267" y="2286000"/>
            <a:chExt cx="3935811" cy="3364992"/>
          </a:xfrm>
        </p:grpSpPr>
        <p:sp>
          <p:nvSpPr>
            <p:cNvPr id="32" name="Rounded Rectangle 15">
              <a:extLst>
                <a:ext uri="{FF2B5EF4-FFF2-40B4-BE49-F238E27FC236}">
                  <a16:creationId xmlns:a16="http://schemas.microsoft.com/office/drawing/2014/main" id="{955050A8-0C80-03B2-8856-047789787F12}"/>
                </a:ext>
              </a:extLst>
            </p:cNvPr>
            <p:cNvSpPr/>
            <p:nvPr/>
          </p:nvSpPr>
          <p:spPr>
            <a:xfrm>
              <a:off x="1330267" y="2286000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03C67212-A820-8413-0D38-5AA771B76665}"/>
                </a:ext>
              </a:extLst>
            </p:cNvPr>
            <p:cNvSpPr/>
            <p:nvPr/>
          </p:nvSpPr>
          <p:spPr>
            <a:xfrm>
              <a:off x="4958230" y="3404275"/>
              <a:ext cx="307848" cy="1128441"/>
            </a:xfrm>
            <a:prstGeom prst="roundRect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34" name="Oval 17">
              <a:extLst>
                <a:ext uri="{FF2B5EF4-FFF2-40B4-BE49-F238E27FC236}">
                  <a16:creationId xmlns:a16="http://schemas.microsoft.com/office/drawing/2014/main" id="{8F0636B1-8240-7E88-96D0-F92CF9F05E20}"/>
                </a:ext>
              </a:extLst>
            </p:cNvPr>
            <p:cNvSpPr/>
            <p:nvPr/>
          </p:nvSpPr>
          <p:spPr>
            <a:xfrm>
              <a:off x="1511255" y="2460079"/>
              <a:ext cx="917151" cy="917151"/>
            </a:xfrm>
            <a:prstGeom prst="ellipse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B13687F3-0C01-440B-B0F5-D6E9677ABC06}"/>
                </a:ext>
              </a:extLst>
            </p:cNvPr>
            <p:cNvSpPr txBox="1"/>
            <p:nvPr/>
          </p:nvSpPr>
          <p:spPr>
            <a:xfrm>
              <a:off x="1502691" y="2558948"/>
              <a:ext cx="917152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69031" y="2608353"/>
              <a:ext cx="2265113" cy="668388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97DA"/>
                  </a:solidFill>
                  <a:latin typeface="Arial"/>
                </a:defRPr>
              </a:pPr>
              <a:r>
                <a:rPr lang="ar-MA" dirty="0">
                  <a:latin typeface="Kufam SemiBold" pitchFamily="2" charset="-78"/>
                  <a:cs typeface="Kufam SemiBold" pitchFamily="2" charset="-78"/>
                </a:rPr>
                <a:t>فقرة </a:t>
              </a:r>
              <a:r>
                <a:rPr lang="fr-FR"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السياق</a:t>
              </a:r>
              <a:endParaRPr lang="fr-FR" dirty="0">
                <a:latin typeface="Kufam SemiBold" pitchFamily="2" charset="-78"/>
                <a:cs typeface="Kufam SemiBold" pitchFamily="2" charset="-78"/>
              </a:endParaRPr>
            </a:p>
            <a:p>
              <a:pPr algn="r">
                <a:spcAft>
                  <a:spcPts val="700"/>
                </a:spcAft>
                <a:defRPr sz="1700" b="1">
                  <a:solidFill>
                    <a:srgbClr val="0097DA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الداخلي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للنص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45316" y="3593878"/>
              <a:ext cx="2520835" cy="886397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تتعلق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بالبنية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اللغوية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للنص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والكلمات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والعبارات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الصعبة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sp>
        <p:nvSpPr>
          <p:cNvPr id="26" name="Légende : flèche vers le bas 25">
            <a:extLst>
              <a:ext uri="{FF2B5EF4-FFF2-40B4-BE49-F238E27FC236}">
                <a16:creationId xmlns:a16="http://schemas.microsoft.com/office/drawing/2014/main" id="{82A35FB6-17E3-3F71-BAF5-1A990DB8D960}"/>
              </a:ext>
            </a:extLst>
          </p:cNvPr>
          <p:cNvSpPr/>
          <p:nvPr/>
        </p:nvSpPr>
        <p:spPr>
          <a:xfrm>
            <a:off x="4801779" y="1657162"/>
            <a:ext cx="1835313" cy="684903"/>
          </a:xfrm>
          <a:prstGeom prst="downArrowCallout">
            <a:avLst/>
          </a:prstGeom>
          <a:solidFill>
            <a:srgbClr val="FFBE3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55D146CB-F110-3ED3-B39C-F83A35BAB3AC}"/>
              </a:ext>
            </a:extLst>
          </p:cNvPr>
          <p:cNvSpPr txBox="1"/>
          <p:nvPr/>
        </p:nvSpPr>
        <p:spPr>
          <a:xfrm>
            <a:off x="4797371" y="1718707"/>
            <a:ext cx="171339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lang="ar-SA" sz="2000" b="1" dirty="0">
                <a:solidFill>
                  <a:schemeClr val="tx1"/>
                </a:solidFill>
                <a:latin typeface="Kufam SemiBold" pitchFamily="2" charset="-78"/>
                <a:cs typeface="Kufam SemiBold" pitchFamily="2" charset="-78"/>
              </a:rPr>
              <a:t>محور الفهم</a:t>
            </a:r>
            <a:endParaRPr sz="2000" dirty="0">
              <a:latin typeface="Kufam SemiBold" pitchFamily="2" charset="-78"/>
              <a:cs typeface="Kufam Semi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81371247-FFAA-8968-F1CD-48944DA65C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F0E49399-DB77-9BDD-3E71-F4FB4BDB84F7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EE78325-B84E-C39F-5C90-D38D7DF20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F3B3DCFF-CF7D-2268-1D9F-0995B71EE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مضمون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المسابقة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D1870EBA-6ACA-1E94-D75E-32E44EED506E}"/>
              </a:ext>
            </a:extLst>
          </p:cNvPr>
          <p:cNvGrpSpPr/>
          <p:nvPr/>
        </p:nvGrpSpPr>
        <p:grpSpPr>
          <a:xfrm>
            <a:off x="6406549" y="2274148"/>
            <a:ext cx="3945901" cy="3364992"/>
            <a:chOff x="6406549" y="2274148"/>
            <a:chExt cx="3945901" cy="3364992"/>
          </a:xfrm>
        </p:grpSpPr>
        <p:sp>
          <p:nvSpPr>
            <p:cNvPr id="28" name="Rounded Rectangle 15">
              <a:extLst>
                <a:ext uri="{FF2B5EF4-FFF2-40B4-BE49-F238E27FC236}">
                  <a16:creationId xmlns:a16="http://schemas.microsoft.com/office/drawing/2014/main" id="{648ADBF6-1C19-C4F8-50EE-188140250145}"/>
                </a:ext>
              </a:extLst>
            </p:cNvPr>
            <p:cNvSpPr/>
            <p:nvPr/>
          </p:nvSpPr>
          <p:spPr>
            <a:xfrm>
              <a:off x="6406549" y="2274148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Oval 11">
              <a:extLst>
                <a:ext uri="{FF2B5EF4-FFF2-40B4-BE49-F238E27FC236}">
                  <a16:creationId xmlns:a16="http://schemas.microsoft.com/office/drawing/2014/main" id="{5E4D64A0-618E-242E-A1DF-0A5F66B52D8B}"/>
                </a:ext>
              </a:extLst>
            </p:cNvPr>
            <p:cNvSpPr/>
            <p:nvPr/>
          </p:nvSpPr>
          <p:spPr>
            <a:xfrm>
              <a:off x="6566986" y="2460080"/>
              <a:ext cx="917150" cy="917150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B774EBFD-13AB-97AB-192F-48FD7F0D3211}"/>
                </a:ext>
              </a:extLst>
            </p:cNvPr>
            <p:cNvSpPr txBox="1"/>
            <p:nvPr/>
          </p:nvSpPr>
          <p:spPr>
            <a:xfrm>
              <a:off x="6576131" y="2587751"/>
              <a:ext cx="92818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31" name="Rounded Rectangle 16">
              <a:extLst>
                <a:ext uri="{FF2B5EF4-FFF2-40B4-BE49-F238E27FC236}">
                  <a16:creationId xmlns:a16="http://schemas.microsoft.com/office/drawing/2014/main" id="{E96C7624-0048-D298-0A63-8C4F510C1876}"/>
                </a:ext>
              </a:extLst>
            </p:cNvPr>
            <p:cNvSpPr/>
            <p:nvPr/>
          </p:nvSpPr>
          <p:spPr>
            <a:xfrm>
              <a:off x="10044602" y="3392424"/>
              <a:ext cx="307848" cy="1128441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44573" y="2735919"/>
              <a:ext cx="1835313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الفقرة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الأولى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25561" y="3768896"/>
              <a:ext cx="2634005" cy="1163395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800" b="0">
                  <a:solidFill>
                    <a:srgbClr val="23373F"/>
                  </a:solidFill>
                  <a:latin typeface="Arial"/>
                </a:defRPr>
              </a:pPr>
              <a:r>
                <a:rPr lang="ar-SA" sz="1800" b="1" dirty="0">
                  <a:solidFill>
                    <a:schemeClr val="tx1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تتضمن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تحليلية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للتعرف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الواقع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المعيش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انطلاقاً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وضعيات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معاصرة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00D216F8-EEFD-14B9-BCDB-670E1E55271F}"/>
              </a:ext>
            </a:extLst>
          </p:cNvPr>
          <p:cNvGrpSpPr/>
          <p:nvPr/>
        </p:nvGrpSpPr>
        <p:grpSpPr>
          <a:xfrm>
            <a:off x="1330267" y="2286000"/>
            <a:ext cx="3935811" cy="3364992"/>
            <a:chOff x="1330267" y="2286000"/>
            <a:chExt cx="3935811" cy="3364992"/>
          </a:xfrm>
        </p:grpSpPr>
        <p:sp>
          <p:nvSpPr>
            <p:cNvPr id="32" name="Rounded Rectangle 15">
              <a:extLst>
                <a:ext uri="{FF2B5EF4-FFF2-40B4-BE49-F238E27FC236}">
                  <a16:creationId xmlns:a16="http://schemas.microsoft.com/office/drawing/2014/main" id="{541638E4-37EC-68C2-1BF5-059D68108C5B}"/>
                </a:ext>
              </a:extLst>
            </p:cNvPr>
            <p:cNvSpPr/>
            <p:nvPr/>
          </p:nvSpPr>
          <p:spPr>
            <a:xfrm>
              <a:off x="1330267" y="2286000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16">
              <a:extLst>
                <a:ext uri="{FF2B5EF4-FFF2-40B4-BE49-F238E27FC236}">
                  <a16:creationId xmlns:a16="http://schemas.microsoft.com/office/drawing/2014/main" id="{5A157E9C-312B-6D4B-E334-693E26B51747}"/>
                </a:ext>
              </a:extLst>
            </p:cNvPr>
            <p:cNvSpPr/>
            <p:nvPr/>
          </p:nvSpPr>
          <p:spPr>
            <a:xfrm>
              <a:off x="4958230" y="3404275"/>
              <a:ext cx="307848" cy="1128441"/>
            </a:xfrm>
            <a:prstGeom prst="roundRect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34" name="Oval 17">
              <a:extLst>
                <a:ext uri="{FF2B5EF4-FFF2-40B4-BE49-F238E27FC236}">
                  <a16:creationId xmlns:a16="http://schemas.microsoft.com/office/drawing/2014/main" id="{468321EF-79D5-78E0-75D5-DE1EDC6CD922}"/>
                </a:ext>
              </a:extLst>
            </p:cNvPr>
            <p:cNvSpPr/>
            <p:nvPr/>
          </p:nvSpPr>
          <p:spPr>
            <a:xfrm>
              <a:off x="1511255" y="2460079"/>
              <a:ext cx="917151" cy="917151"/>
            </a:xfrm>
            <a:prstGeom prst="ellipse">
              <a:avLst/>
            </a:prstGeom>
            <a:solidFill>
              <a:srgbClr val="00A3D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D8B568E0-14FF-2C6F-E35F-B54713D38FBD}"/>
                </a:ext>
              </a:extLst>
            </p:cNvPr>
            <p:cNvSpPr txBox="1"/>
            <p:nvPr/>
          </p:nvSpPr>
          <p:spPr>
            <a:xfrm>
              <a:off x="1502691" y="2558948"/>
              <a:ext cx="917152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09394" y="2783075"/>
              <a:ext cx="1811622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FFBE30"/>
                  </a:solidFill>
                  <a:latin typeface="Arial"/>
                </a:defRPr>
              </a:pPr>
              <a:r>
                <a:rPr dirty="0" err="1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الفقرة</a:t>
              </a:r>
              <a:r>
                <a:rPr dirty="0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solidFill>
                    <a:srgbClr val="00A3D0"/>
                  </a:solidFill>
                  <a:latin typeface="Kufam SemiBold" pitchFamily="2" charset="-78"/>
                  <a:cs typeface="Kufam SemiBold" pitchFamily="2" charset="-78"/>
                </a:rPr>
                <a:t>الثانية</a:t>
              </a:r>
              <a:endParaRPr dirty="0">
                <a:solidFill>
                  <a:srgbClr val="00A3D0"/>
                </a:solidFill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41716" y="3538064"/>
              <a:ext cx="2558988" cy="162506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700" b="0">
                  <a:solidFill>
                    <a:srgbClr val="23373F"/>
                  </a:solidFill>
                  <a:latin typeface="Arial"/>
                </a:defRPr>
              </a:pPr>
              <a:r>
                <a:rPr lang="ar-SA" sz="1600" b="1" dirty="0">
                  <a:solidFill>
                    <a:schemeClr val="tx1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تتضمن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تربط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القرآني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بالواقع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المعيش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،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استناداً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إلى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النصوص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الشرعية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والقواعد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الفقهية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المناسبة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للوضعيات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المطروحة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sp>
        <p:nvSpPr>
          <p:cNvPr id="26" name="Légende : flèche vers le bas 25">
            <a:extLst>
              <a:ext uri="{FF2B5EF4-FFF2-40B4-BE49-F238E27FC236}">
                <a16:creationId xmlns:a16="http://schemas.microsoft.com/office/drawing/2014/main" id="{BA5D664F-1AE5-53D4-6732-59577140BB16}"/>
              </a:ext>
            </a:extLst>
          </p:cNvPr>
          <p:cNvSpPr/>
          <p:nvPr/>
        </p:nvSpPr>
        <p:spPr>
          <a:xfrm>
            <a:off x="4801779" y="1657162"/>
            <a:ext cx="1835313" cy="684903"/>
          </a:xfrm>
          <a:prstGeom prst="downArrowCallout">
            <a:avLst/>
          </a:prstGeom>
          <a:solidFill>
            <a:srgbClr val="FFBE3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8485201D-1031-30A5-AE6F-DF9B8197900A}"/>
              </a:ext>
            </a:extLst>
          </p:cNvPr>
          <p:cNvSpPr txBox="1"/>
          <p:nvPr/>
        </p:nvSpPr>
        <p:spPr>
          <a:xfrm>
            <a:off x="4797371" y="1718707"/>
            <a:ext cx="171339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lang="ar-SA" sz="2000" b="1" dirty="0">
                <a:solidFill>
                  <a:schemeClr val="tx1"/>
                </a:solidFill>
                <a:latin typeface="Kufam SemiBold" pitchFamily="2" charset="-78"/>
                <a:cs typeface="Kufam SemiBold" pitchFamily="2" charset="-78"/>
              </a:rPr>
              <a:t>محور التنزيل</a:t>
            </a:r>
            <a:endParaRPr sz="2000" dirty="0">
              <a:latin typeface="Kufam SemiBold" pitchFamily="2" charset="-78"/>
              <a:cs typeface="Kufam Semi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35E35EF9-EBD0-E49B-8653-FC21490143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7FEAA88F-878D-64C0-7205-8F6D92AB6F25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A4B5F617-C6FA-F7E8-713B-562CF28F4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33" name="Graphique 32">
            <a:extLst>
              <a:ext uri="{FF2B5EF4-FFF2-40B4-BE49-F238E27FC236}">
                <a16:creationId xmlns:a16="http://schemas.microsoft.com/office/drawing/2014/main" id="{629BB06B-37ED-D13C-1225-13679216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نظام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التنقيط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والجوائز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B5BDD38-AD6A-5EF0-86C9-51DDDA8CFA0C}"/>
              </a:ext>
            </a:extLst>
          </p:cNvPr>
          <p:cNvGrpSpPr/>
          <p:nvPr/>
        </p:nvGrpSpPr>
        <p:grpSpPr>
          <a:xfrm>
            <a:off x="914400" y="1417320"/>
            <a:ext cx="10195560" cy="685800"/>
            <a:chOff x="914400" y="1417320"/>
            <a:chExt cx="10195560" cy="685800"/>
          </a:xfrm>
        </p:grpSpPr>
        <p:sp>
          <p:nvSpPr>
            <p:cNvPr id="10" name="Rounded Rectangle 9"/>
            <p:cNvSpPr/>
            <p:nvPr/>
          </p:nvSpPr>
          <p:spPr>
            <a:xfrm>
              <a:off x="914400" y="1417320"/>
              <a:ext cx="10195560" cy="685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10378440" y="1563624"/>
              <a:ext cx="384048" cy="38404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396728" y="1595694"/>
              <a:ext cx="347472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100" b="1">
                  <a:solidFill>
                    <a:srgbClr val="FFFFFF"/>
                  </a:solidFill>
                  <a:latin typeface="Arial"/>
                </a:defRPr>
              </a:pPr>
              <a:r>
                <a:rPr sz="1600" dirty="0"/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88720" y="1600265"/>
              <a:ext cx="8915400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4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تُمنح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نقطة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واحدة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لكل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إجابة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صحيحة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الأسئلة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التفاعلية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A54509E8-1357-18C0-7C12-2D17777C9445}"/>
              </a:ext>
            </a:extLst>
          </p:cNvPr>
          <p:cNvGrpSpPr/>
          <p:nvPr/>
        </p:nvGrpSpPr>
        <p:grpSpPr>
          <a:xfrm>
            <a:off x="914400" y="2286000"/>
            <a:ext cx="10195560" cy="685800"/>
            <a:chOff x="914400" y="2286000"/>
            <a:chExt cx="10195560" cy="685800"/>
          </a:xfrm>
        </p:grpSpPr>
        <p:sp>
          <p:nvSpPr>
            <p:cNvPr id="14" name="Rounded Rectangle 13"/>
            <p:cNvSpPr/>
            <p:nvPr/>
          </p:nvSpPr>
          <p:spPr>
            <a:xfrm>
              <a:off x="914400" y="2286000"/>
              <a:ext cx="10195560" cy="685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10378440" y="2432304"/>
              <a:ext cx="384048" cy="38404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396728" y="2464373"/>
              <a:ext cx="347472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100" b="1">
                  <a:solidFill>
                    <a:srgbClr val="FFFFFF"/>
                  </a:solidFill>
                  <a:latin typeface="Arial"/>
                </a:defRPr>
              </a:pPr>
              <a:r>
                <a:rPr sz="1600" dirty="0"/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88720" y="2468945"/>
              <a:ext cx="8915400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4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تُمنح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نقطة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للمنافس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الذي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أجاب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أولاً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إجابة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صحيحة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أسئلة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الضغط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الزر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C41D0278-C662-DCE7-EE52-807A8D8AE713}"/>
              </a:ext>
            </a:extLst>
          </p:cNvPr>
          <p:cNvGrpSpPr/>
          <p:nvPr/>
        </p:nvGrpSpPr>
        <p:grpSpPr>
          <a:xfrm>
            <a:off x="914400" y="3154680"/>
            <a:ext cx="10195560" cy="685800"/>
            <a:chOff x="914400" y="3154680"/>
            <a:chExt cx="10195560" cy="685800"/>
          </a:xfrm>
        </p:grpSpPr>
        <p:sp>
          <p:nvSpPr>
            <p:cNvPr id="18" name="Rounded Rectangle 17"/>
            <p:cNvSpPr/>
            <p:nvPr/>
          </p:nvSpPr>
          <p:spPr>
            <a:xfrm>
              <a:off x="914400" y="3154680"/>
              <a:ext cx="10195560" cy="685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Oval 18"/>
            <p:cNvSpPr/>
            <p:nvPr/>
          </p:nvSpPr>
          <p:spPr>
            <a:xfrm>
              <a:off x="10378440" y="3300984"/>
              <a:ext cx="384048" cy="384048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396728" y="3333053"/>
              <a:ext cx="347472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100" b="1">
                  <a:solidFill>
                    <a:srgbClr val="FFFFFF"/>
                  </a:solidFill>
                  <a:latin typeface="Arial"/>
                </a:defRPr>
              </a:pPr>
              <a:r>
                <a:rPr sz="1600" dirty="0"/>
                <a:t>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88720" y="3337625"/>
              <a:ext cx="8915400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4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تُمنح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نقطة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الضغط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على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الزر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مباشرة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للمتنافس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الآخر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إذا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كانت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إجابة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المتنافس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الأول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خاطئة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79A9282-D246-82E5-7E80-26073D4838CE}"/>
              </a:ext>
            </a:extLst>
          </p:cNvPr>
          <p:cNvGrpSpPr/>
          <p:nvPr/>
        </p:nvGrpSpPr>
        <p:grpSpPr>
          <a:xfrm>
            <a:off x="914400" y="4023359"/>
            <a:ext cx="10195560" cy="685800"/>
            <a:chOff x="914400" y="4023359"/>
            <a:chExt cx="10195560" cy="685800"/>
          </a:xfrm>
        </p:grpSpPr>
        <p:sp>
          <p:nvSpPr>
            <p:cNvPr id="22" name="Rounded Rectangle 21"/>
            <p:cNvSpPr/>
            <p:nvPr/>
          </p:nvSpPr>
          <p:spPr>
            <a:xfrm>
              <a:off x="914400" y="4023359"/>
              <a:ext cx="10195560" cy="685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Oval 22"/>
            <p:cNvSpPr/>
            <p:nvPr/>
          </p:nvSpPr>
          <p:spPr>
            <a:xfrm>
              <a:off x="10378440" y="4169663"/>
              <a:ext cx="384048" cy="38404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396728" y="4201732"/>
              <a:ext cx="347472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100" b="1">
                  <a:solidFill>
                    <a:srgbClr val="FFFFFF"/>
                  </a:solidFill>
                  <a:latin typeface="Arial"/>
                </a:defRPr>
              </a:pPr>
              <a:r>
                <a:rPr sz="1600" dirty="0"/>
                <a:t>4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88720" y="4206304"/>
              <a:ext cx="8915400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4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يُحسم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الفوز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عند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التعادل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نهاية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محور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بسؤال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إضافي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فاصل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؛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20E41EE-D463-330B-94EA-288BCBC015A2}"/>
              </a:ext>
            </a:extLst>
          </p:cNvPr>
          <p:cNvGrpSpPr/>
          <p:nvPr/>
        </p:nvGrpSpPr>
        <p:grpSpPr>
          <a:xfrm>
            <a:off x="914400" y="4892040"/>
            <a:ext cx="10195560" cy="685800"/>
            <a:chOff x="914400" y="4892040"/>
            <a:chExt cx="10195560" cy="685800"/>
          </a:xfrm>
        </p:grpSpPr>
        <p:sp>
          <p:nvSpPr>
            <p:cNvPr id="26" name="Rounded Rectangle 25"/>
            <p:cNvSpPr/>
            <p:nvPr/>
          </p:nvSpPr>
          <p:spPr>
            <a:xfrm>
              <a:off x="914400" y="4892040"/>
              <a:ext cx="10195560" cy="685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Oval 26"/>
            <p:cNvSpPr/>
            <p:nvPr/>
          </p:nvSpPr>
          <p:spPr>
            <a:xfrm>
              <a:off x="10378440" y="5038344"/>
              <a:ext cx="384048" cy="38404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396728" y="5070413"/>
              <a:ext cx="347472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100" b="1">
                  <a:solidFill>
                    <a:srgbClr val="FFFFFF"/>
                  </a:solidFill>
                  <a:latin typeface="Arial"/>
                </a:defRPr>
              </a:pPr>
              <a:r>
                <a:rPr sz="1600" dirty="0"/>
                <a:t>5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88720" y="5074985"/>
              <a:ext cx="8915400" cy="301621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 rtl="1">
                <a:spcAft>
                  <a:spcPts val="700"/>
                </a:spcAft>
                <a:defRPr sz="1400" b="0">
                  <a:solidFill>
                    <a:srgbClr val="23373F"/>
                  </a:solidFill>
                  <a:latin typeface="Arial"/>
                </a:defRPr>
              </a:pP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يتأهل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كل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فريق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فائز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المحاور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الثلاثة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مباشرة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إلى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الحلقة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الموالية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لمواجهة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فريق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1600"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جديد</a:t>
              </a:r>
              <a:r>
                <a:rPr sz="1600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3D2D726D-8610-318B-745E-9F7787ED53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0F9E495-9496-2273-E7CB-CF37AEEAB093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406BC8-58C6-C9EE-BED5-192B0D071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E2F81C08-417C-2452-AF20-A96A0774C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نظام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التنقيط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والجوائز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9007F3C-D0DE-982A-FB59-8FB61ECE7516}"/>
              </a:ext>
            </a:extLst>
          </p:cNvPr>
          <p:cNvGrpSpPr/>
          <p:nvPr/>
        </p:nvGrpSpPr>
        <p:grpSpPr>
          <a:xfrm>
            <a:off x="6406549" y="2274148"/>
            <a:ext cx="3945901" cy="3364992"/>
            <a:chOff x="6406549" y="2274148"/>
            <a:chExt cx="3945901" cy="3364992"/>
          </a:xfrm>
        </p:grpSpPr>
        <p:sp>
          <p:nvSpPr>
            <p:cNvPr id="36" name="Rounded Rectangle 15">
              <a:extLst>
                <a:ext uri="{FF2B5EF4-FFF2-40B4-BE49-F238E27FC236}">
                  <a16:creationId xmlns:a16="http://schemas.microsoft.com/office/drawing/2014/main" id="{C26C87B5-8772-43A6-F8A7-EF3C4524D081}"/>
                </a:ext>
              </a:extLst>
            </p:cNvPr>
            <p:cNvSpPr/>
            <p:nvPr/>
          </p:nvSpPr>
          <p:spPr>
            <a:xfrm>
              <a:off x="6406549" y="2274148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BD22980-8F42-0BFC-0D91-94C81DB528ED}"/>
                </a:ext>
              </a:extLst>
            </p:cNvPr>
            <p:cNvSpPr/>
            <p:nvPr/>
          </p:nvSpPr>
          <p:spPr>
            <a:xfrm>
              <a:off x="6566986" y="2460080"/>
              <a:ext cx="917150" cy="917150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TextBox 12">
              <a:extLst>
                <a:ext uri="{FF2B5EF4-FFF2-40B4-BE49-F238E27FC236}">
                  <a16:creationId xmlns:a16="http://schemas.microsoft.com/office/drawing/2014/main" id="{03307C26-4E17-F69D-DCA5-2F9C19A1C879}"/>
                </a:ext>
              </a:extLst>
            </p:cNvPr>
            <p:cNvSpPr txBox="1"/>
            <p:nvPr/>
          </p:nvSpPr>
          <p:spPr>
            <a:xfrm>
              <a:off x="6576131" y="2587751"/>
              <a:ext cx="928184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01</a:t>
              </a:r>
            </a:p>
          </p:txBody>
        </p:sp>
        <p:sp>
          <p:nvSpPr>
            <p:cNvPr id="39" name="Rounded Rectangle 16">
              <a:extLst>
                <a:ext uri="{FF2B5EF4-FFF2-40B4-BE49-F238E27FC236}">
                  <a16:creationId xmlns:a16="http://schemas.microsoft.com/office/drawing/2014/main" id="{4C853DDC-D1B8-95B2-401B-4CF47934FFA3}"/>
                </a:ext>
              </a:extLst>
            </p:cNvPr>
            <p:cNvSpPr/>
            <p:nvPr/>
          </p:nvSpPr>
          <p:spPr>
            <a:xfrm>
              <a:off x="10044602" y="3392424"/>
              <a:ext cx="307848" cy="1128441"/>
            </a:xfrm>
            <a:prstGeom prst="roundRect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474993" y="2701579"/>
              <a:ext cx="2299228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FFBE30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جائزة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كل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محور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7784" y="3505663"/>
              <a:ext cx="2474207" cy="102489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2100" b="0">
                  <a:solidFill>
                    <a:srgbClr val="23373F"/>
                  </a:solidFill>
                  <a:latin typeface="Arial"/>
                </a:defRPr>
              </a:pPr>
              <a:r>
                <a:rPr lang="fr-FR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200 </a:t>
              </a:r>
              <a:r>
                <a:rPr lang="fr-FR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دولار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أمريكي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للفريق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الفائز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كل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محور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992E208-6EC0-7937-733A-CAD27554BAF6}"/>
              </a:ext>
            </a:extLst>
          </p:cNvPr>
          <p:cNvGrpSpPr/>
          <p:nvPr/>
        </p:nvGrpSpPr>
        <p:grpSpPr>
          <a:xfrm>
            <a:off x="1330267" y="2286000"/>
            <a:ext cx="3935811" cy="3364992"/>
            <a:chOff x="1330267" y="2286000"/>
            <a:chExt cx="3935811" cy="3364992"/>
          </a:xfrm>
        </p:grpSpPr>
        <p:sp>
          <p:nvSpPr>
            <p:cNvPr id="40" name="Rounded Rectangle 15">
              <a:extLst>
                <a:ext uri="{FF2B5EF4-FFF2-40B4-BE49-F238E27FC236}">
                  <a16:creationId xmlns:a16="http://schemas.microsoft.com/office/drawing/2014/main" id="{FFB02BE4-0565-EB2C-FA16-E0721767C65D}"/>
                </a:ext>
              </a:extLst>
            </p:cNvPr>
            <p:cNvSpPr/>
            <p:nvPr/>
          </p:nvSpPr>
          <p:spPr>
            <a:xfrm>
              <a:off x="1330267" y="2286000"/>
              <a:ext cx="3781887" cy="336499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1" name="Rounded Rectangle 16">
              <a:extLst>
                <a:ext uri="{FF2B5EF4-FFF2-40B4-BE49-F238E27FC236}">
                  <a16:creationId xmlns:a16="http://schemas.microsoft.com/office/drawing/2014/main" id="{A30C8955-BE1C-92E4-E5CF-384B96931C53}"/>
                </a:ext>
              </a:extLst>
            </p:cNvPr>
            <p:cNvSpPr/>
            <p:nvPr/>
          </p:nvSpPr>
          <p:spPr>
            <a:xfrm>
              <a:off x="4958230" y="3404275"/>
              <a:ext cx="307848" cy="1128441"/>
            </a:xfrm>
            <a:prstGeom prst="roundRect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7B201651-BB4B-91B1-4BE9-56C9DC6A816B}"/>
                </a:ext>
              </a:extLst>
            </p:cNvPr>
            <p:cNvSpPr/>
            <p:nvPr/>
          </p:nvSpPr>
          <p:spPr>
            <a:xfrm>
              <a:off x="1511255" y="2460079"/>
              <a:ext cx="917151" cy="917151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B7AE"/>
                </a:solidFill>
              </a:endParaRPr>
            </a:p>
          </p:txBody>
        </p:sp>
        <p:sp>
          <p:nvSpPr>
            <p:cNvPr id="43" name="TextBox 18">
              <a:extLst>
                <a:ext uri="{FF2B5EF4-FFF2-40B4-BE49-F238E27FC236}">
                  <a16:creationId xmlns:a16="http://schemas.microsoft.com/office/drawing/2014/main" id="{8AE6CF24-3709-70C8-AADF-43317957AD6C}"/>
                </a:ext>
              </a:extLst>
            </p:cNvPr>
            <p:cNvSpPr txBox="1"/>
            <p:nvPr/>
          </p:nvSpPr>
          <p:spPr>
            <a:xfrm>
              <a:off x="1502691" y="2558948"/>
              <a:ext cx="917152" cy="670953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>
                <a:spcAft>
                  <a:spcPts val="700"/>
                </a:spcAft>
                <a:defRPr sz="1000" b="1">
                  <a:solidFill>
                    <a:srgbClr val="FFFFFF"/>
                  </a:solidFill>
                  <a:latin typeface="Arial"/>
                </a:defRPr>
              </a:pPr>
              <a:r>
                <a:rPr sz="4000" dirty="0"/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14097" y="2729830"/>
              <a:ext cx="2353212" cy="317010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r">
                <a:spcAft>
                  <a:spcPts val="700"/>
                </a:spcAft>
                <a:defRPr sz="1700" b="1">
                  <a:solidFill>
                    <a:srgbClr val="00B7AE"/>
                  </a:solidFill>
                  <a:latin typeface="Arial"/>
                </a:defRPr>
              </a:pPr>
              <a:r>
                <a:rPr dirty="0" err="1">
                  <a:latin typeface="Kufam SemiBold" pitchFamily="2" charset="-78"/>
                  <a:cs typeface="Kufam SemiBold" pitchFamily="2" charset="-78"/>
                </a:rPr>
                <a:t>مجموع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جوائز</a:t>
              </a:r>
              <a:r>
                <a:rPr dirty="0">
                  <a:latin typeface="Kufam SemiBold" pitchFamily="2" charset="-78"/>
                  <a:cs typeface="Kufam SemiBold" pitchFamily="2" charset="-78"/>
                </a:rPr>
                <a:t> </a:t>
              </a:r>
              <a:r>
                <a:rPr dirty="0" err="1">
                  <a:latin typeface="Kufam SemiBold" pitchFamily="2" charset="-78"/>
                  <a:cs typeface="Kufam SemiBold" pitchFamily="2" charset="-78"/>
                </a:rPr>
                <a:t>الحلقة</a:t>
              </a:r>
              <a:endParaRPr dirty="0">
                <a:latin typeface="Kufam SemiBold" pitchFamily="2" charset="-78"/>
                <a:cs typeface="Kufam SemiBold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55933" y="3516962"/>
              <a:ext cx="2719686" cy="102489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2100" b="0">
                  <a:solidFill>
                    <a:srgbClr val="23373F"/>
                  </a:solidFill>
                  <a:latin typeface="Arial"/>
                </a:defRPr>
              </a:pPr>
              <a:r>
                <a:rPr lang="fr-FR"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600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دولار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أمريكي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عن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المحاور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الثلاثة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للحلقة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dirty="0" err="1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الواحدة</a:t>
              </a:r>
              <a:r>
                <a:rPr dirty="0"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</p:grpSp>
      <p:sp>
        <p:nvSpPr>
          <p:cNvPr id="27" name="TextBox 9">
            <a:extLst>
              <a:ext uri="{FF2B5EF4-FFF2-40B4-BE49-F238E27FC236}">
                <a16:creationId xmlns:a16="http://schemas.microsoft.com/office/drawing/2014/main" id="{49286986-FF22-C788-A0C9-BE9EF4CEBFF6}"/>
              </a:ext>
            </a:extLst>
          </p:cNvPr>
          <p:cNvSpPr txBox="1"/>
          <p:nvPr/>
        </p:nvSpPr>
        <p:spPr>
          <a:xfrm>
            <a:off x="914400" y="1331646"/>
            <a:ext cx="1014984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 rtl="1">
              <a:defRPr sz="2700" b="1">
                <a:solidFill>
                  <a:srgbClr val="122B43"/>
                </a:solidFill>
                <a:latin typeface="Arial"/>
              </a:defRPr>
            </a:pP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يقترح البرنامج 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لجوائز</a:t>
            </a:r>
            <a:r>
              <a:rPr lang="ar-M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المالية التالية </a:t>
            </a:r>
            <a:r>
              <a:rPr lang="ar-SA" sz="1600" b="1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14F0D5CD-D1FC-5069-484E-922FB2DBD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0C6A01EC-F4F2-A791-81E1-EDB097C09951}"/>
              </a:ext>
            </a:extLst>
          </p:cNvPr>
          <p:cNvSpPr/>
          <p:nvPr/>
        </p:nvSpPr>
        <p:spPr>
          <a:xfrm>
            <a:off x="10927080" y="594360"/>
            <a:ext cx="685800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E443C83-4944-070A-A301-B125CB3E7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6" y="237678"/>
            <a:ext cx="1384248" cy="978474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CBC90D86-73CC-6E2E-642A-2FE75A4B2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6" y="6072759"/>
            <a:ext cx="685800" cy="59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69807"/>
            <a:ext cx="1033272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latin typeface="Kufam SemiBold" pitchFamily="2" charset="-78"/>
                <a:cs typeface="Kufam SemiBold" pitchFamily="2" charset="-78"/>
              </a:rPr>
              <a:t>التوقعات</a:t>
            </a:r>
            <a:r>
              <a:rPr dirty="0">
                <a:latin typeface="Kufam SemiBold" pitchFamily="2" charset="-78"/>
                <a:cs typeface="Kufam SemiBold" pitchFamily="2" charset="-78"/>
              </a:rPr>
              <a:t> </a:t>
            </a:r>
            <a:r>
              <a:rPr dirty="0" err="1">
                <a:latin typeface="Kufam SemiBold" pitchFamily="2" charset="-78"/>
                <a:cs typeface="Kufam SemiBold" pitchFamily="2" charset="-78"/>
              </a:rPr>
              <a:t>المالية</a:t>
            </a:r>
            <a:endParaRPr dirty="0">
              <a:latin typeface="Kufam SemiBold" pitchFamily="2" charset="-78"/>
              <a:cs typeface="Kufam SemiBold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E83CAA4-5474-8F27-7A8C-51D96F481A62}"/>
              </a:ext>
            </a:extLst>
          </p:cNvPr>
          <p:cNvGrpSpPr/>
          <p:nvPr/>
        </p:nvGrpSpPr>
        <p:grpSpPr>
          <a:xfrm>
            <a:off x="2704360" y="2663300"/>
            <a:ext cx="6468714" cy="870987"/>
            <a:chOff x="2704360" y="2663300"/>
            <a:chExt cx="6468714" cy="870987"/>
          </a:xfrm>
        </p:grpSpPr>
        <p:sp>
          <p:nvSpPr>
            <p:cNvPr id="10" name="Rounded Rectangle 9"/>
            <p:cNvSpPr/>
            <p:nvPr/>
          </p:nvSpPr>
          <p:spPr>
            <a:xfrm>
              <a:off x="2704360" y="2663300"/>
              <a:ext cx="6468714" cy="7657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DEA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24940" y="2864564"/>
              <a:ext cx="5627555" cy="363176"/>
            </a:xfrm>
            <a:prstGeom prst="rect">
              <a:avLst/>
            </a:prstGeom>
            <a:noFill/>
          </p:spPr>
          <p:txBody>
            <a:bodyPr wrap="square" lIns="73152" tIns="27432" rIns="73152" bIns="27432" anchor="ctr">
              <a:spAutoFit/>
            </a:bodyPr>
            <a:lstStyle/>
            <a:p>
              <a:pPr algn="ctr" rtl="1">
                <a:spcAft>
                  <a:spcPts val="700"/>
                </a:spcAft>
                <a:defRPr sz="1500" b="0">
                  <a:solidFill>
                    <a:srgbClr val="63777E"/>
                  </a:solidFill>
                  <a:latin typeface="Arial"/>
                </a:defRPr>
              </a:pP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انظر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الورقة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المالية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المرفقة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في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 </a:t>
              </a:r>
              <a:r>
                <a:rPr sz="2000" dirty="0" err="1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الموقع</a:t>
              </a:r>
              <a:r>
                <a:rPr sz="2000" dirty="0">
                  <a:solidFill>
                    <a:srgbClr val="00B7AE"/>
                  </a:solidFill>
                  <a:latin typeface="Al-Jazeera-Arabic-Regular" panose="01000500000000020006" pitchFamily="2" charset="-78"/>
                  <a:cs typeface="Al-Jazeera-Arabic-Regular" panose="01000500000000020006" pitchFamily="2" charset="-78"/>
                </a:rPr>
                <a:t>.</a:t>
              </a:r>
            </a:p>
          </p:txBody>
        </p:sp>
        <p:sp>
          <p:nvSpPr>
            <p:cNvPr id="19" name="Oval 16">
              <a:extLst>
                <a:ext uri="{FF2B5EF4-FFF2-40B4-BE49-F238E27FC236}">
                  <a16:creationId xmlns:a16="http://schemas.microsoft.com/office/drawing/2014/main" id="{93EF12DC-C446-CD34-5B5F-329D4F860064}"/>
                </a:ext>
              </a:extLst>
            </p:cNvPr>
            <p:cNvSpPr/>
            <p:nvPr/>
          </p:nvSpPr>
          <p:spPr>
            <a:xfrm>
              <a:off x="5343676" y="3333119"/>
              <a:ext cx="201168" cy="201168"/>
            </a:xfrm>
            <a:prstGeom prst="ellipse">
              <a:avLst/>
            </a:prstGeom>
            <a:solidFill>
              <a:srgbClr val="00B7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0165D9E-AD8F-A49D-5DDE-65F23ABAFA24}"/>
                </a:ext>
              </a:extLst>
            </p:cNvPr>
            <p:cNvSpPr/>
            <p:nvPr/>
          </p:nvSpPr>
          <p:spPr>
            <a:xfrm>
              <a:off x="5738392" y="3333119"/>
              <a:ext cx="201168" cy="201168"/>
            </a:xfrm>
            <a:prstGeom prst="ellipse">
              <a:avLst/>
            </a:prstGeom>
            <a:solidFill>
              <a:srgbClr val="0097D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2">
              <a:extLst>
                <a:ext uri="{FF2B5EF4-FFF2-40B4-BE49-F238E27FC236}">
                  <a16:creationId xmlns:a16="http://schemas.microsoft.com/office/drawing/2014/main" id="{8FAFB344-FB0B-A8B7-3798-2ADD337A8609}"/>
                </a:ext>
              </a:extLst>
            </p:cNvPr>
            <p:cNvSpPr/>
            <p:nvPr/>
          </p:nvSpPr>
          <p:spPr>
            <a:xfrm>
              <a:off x="6096000" y="3323805"/>
              <a:ext cx="201168" cy="201168"/>
            </a:xfrm>
            <a:prstGeom prst="ellipse">
              <a:avLst/>
            </a:prstGeom>
            <a:solidFill>
              <a:srgbClr val="FFBE3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D29F602-AD5E-03E6-74B8-33ABD51AFC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6336" y="5843294"/>
            <a:ext cx="4954183" cy="57862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 rtl="1">
              <a:spcAft>
                <a:spcPts val="700"/>
              </a:spcAft>
              <a:defRPr sz="3400" b="1">
                <a:solidFill>
                  <a:srgbClr val="23373F"/>
                </a:solidFill>
                <a:latin typeface="Arial"/>
              </a:defRPr>
            </a:pPr>
            <a:r>
              <a:rPr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والله</a:t>
            </a:r>
            <a:r>
              <a:rPr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ولي</a:t>
            </a:r>
            <a:r>
              <a:rPr lang="fr-FR"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التوفيق</a:t>
            </a:r>
            <a:r>
              <a:rPr dirty="0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 </a:t>
            </a:r>
            <a:r>
              <a:rPr dirty="0" err="1">
                <a:solidFill>
                  <a:srgbClr val="00A3D0"/>
                </a:solidFill>
                <a:latin typeface="Al-Jazeera-Arabic-Regular" panose="01000500000000020006" pitchFamily="2" charset="-78"/>
                <a:cs typeface="Al-Jazeera-Arabic-Regular" panose="01000500000000020006" pitchFamily="2" charset="-78"/>
              </a:rPr>
              <a:t>والسداد</a:t>
            </a:r>
            <a:endParaRPr dirty="0">
              <a:solidFill>
                <a:srgbClr val="00A3D0"/>
              </a:solidFill>
              <a:latin typeface="Al-Jazeera-Arabic-Regular" panose="01000500000000020006" pitchFamily="2" charset="-78"/>
              <a:cs typeface="Al-Jazeera-Arabic-Regular" panose="01000500000000020006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D2C6C65-CD1F-5AA9-27D9-10D84CB14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055" y="689763"/>
            <a:ext cx="5775541" cy="4082519"/>
          </a:xfrm>
          <a:prstGeom prst="rect">
            <a:avLst/>
          </a:prstGeom>
        </p:spPr>
      </p:pic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AC5EE3BC-F36C-F611-E4CB-29B659CC3071}"/>
              </a:ext>
            </a:extLst>
          </p:cNvPr>
          <p:cNvSpPr/>
          <p:nvPr/>
        </p:nvSpPr>
        <p:spPr>
          <a:xfrm>
            <a:off x="-42436" y="6421914"/>
            <a:ext cx="2441604" cy="73152"/>
          </a:xfrm>
          <a:prstGeom prst="roundRect">
            <a:avLst/>
          </a:prstGeom>
          <a:solidFill>
            <a:srgbClr val="FFB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F74A0D9-263B-42D8-A4C2-03F6F67B0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275" y="181069"/>
            <a:ext cx="872589" cy="751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503</Words>
  <Application>Microsoft Office PowerPoint</Application>
  <PresentationFormat>Grand écran</PresentationFormat>
  <Paragraphs>113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Al-Jazeera-Arabic-Regular</vt:lpstr>
      <vt:lpstr>Arial</vt:lpstr>
      <vt:lpstr>Calibri</vt:lpstr>
      <vt:lpstr>Courier New</vt:lpstr>
      <vt:lpstr>Kufam SemiBold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برنامج المجتهد - تصميم عصري</dc:title>
  <dc:subject>مسابقة قرآنية إعلامية تفاعلية</dc:subject>
  <dc:creator>ALMOJTAHID</dc:creator>
  <cp:keywords/>
  <dc:description>generated using python-pptx</dc:description>
  <cp:lastModifiedBy>HP ELITEBOOK CAT</cp:lastModifiedBy>
  <cp:revision>6</cp:revision>
  <dcterms:created xsi:type="dcterms:W3CDTF">2013-01-27T09:14:16Z</dcterms:created>
  <dcterms:modified xsi:type="dcterms:W3CDTF">2026-10-10T21:59:17Z</dcterms:modified>
  <cp:category/>
</cp:coreProperties>
</file>